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342" r:id="rId17"/>
    <p:sldId id="340" r:id="rId18"/>
    <p:sldId id="341" r:id="rId19"/>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snapToGrid="0">
      <p:cViewPr varScale="1">
        <p:scale>
          <a:sx n="99" d="100"/>
          <a:sy n="99" d="100"/>
        </p:scale>
        <p:origin x="1290"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59617A-3695-C29E-3D13-2821C28E4842}"/>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8520518-4D72-61EB-F36D-4762F74266AA}"/>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8/18/2024 am</a:t>
            </a:r>
          </a:p>
        </p:txBody>
      </p:sp>
      <p:sp>
        <p:nvSpPr>
          <p:cNvPr id="4" name="Footer Placeholder 3">
            <a:extLst>
              <a:ext uri="{FF2B5EF4-FFF2-40B4-BE49-F238E27FC236}">
                <a16:creationId xmlns:a16="http://schemas.microsoft.com/office/drawing/2014/main" id="{57359336-D0A1-125E-EF78-744CF01EAAD9}"/>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F083B1BE-C855-5B80-F374-FEBAE7500AE8}"/>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399DF92E-2C90-46BD-8B25-C462EA17714D}"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287104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8/18/2024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ED4A55F3-C173-4D82-B0F7-E89A9F770756}" type="slidenum">
              <a:rPr lang="en-US" smtClean="0"/>
              <a:t>‹#›</a:t>
            </a:fld>
            <a:endParaRPr lang="en-US"/>
          </a:p>
        </p:txBody>
      </p:sp>
    </p:spTree>
    <p:extLst>
      <p:ext uri="{BB962C8B-B14F-4D97-AF65-F5344CB8AC3E}">
        <p14:creationId xmlns:p14="http://schemas.microsoft.com/office/powerpoint/2010/main" val="65346091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bg1"/>
                </a:solidFill>
              </a:rPr>
              <a:t>From: Glendol McClure, Washington Street Church of Christ, presented July 14, 2024</a:t>
            </a:r>
          </a:p>
          <a:p>
            <a:endParaRPr lang="en-US" dirty="0">
              <a:solidFill>
                <a:schemeClr val="bg1"/>
              </a:solidFill>
            </a:endParaRPr>
          </a:p>
          <a:p>
            <a:r>
              <a:rPr lang="en-US" b="1" dirty="0">
                <a:solidFill>
                  <a:schemeClr val="bg1"/>
                </a:solidFill>
              </a:rPr>
              <a:t>Ephesians 5:22-27</a:t>
            </a:r>
            <a:r>
              <a:rPr lang="en-US" dirty="0">
                <a:solidFill>
                  <a:schemeClr val="bg1"/>
                </a:solidFill>
              </a:rPr>
              <a:t> – “23 For the husband is the head of the wife even as </a:t>
            </a:r>
            <a:r>
              <a:rPr lang="en-US" b="1" dirty="0">
                <a:solidFill>
                  <a:schemeClr val="bg1"/>
                </a:solidFill>
              </a:rPr>
              <a:t>Christ is the head of the church</a:t>
            </a:r>
            <a:r>
              <a:rPr lang="en-US" dirty="0">
                <a:solidFill>
                  <a:schemeClr val="bg1"/>
                </a:solidFill>
              </a:rPr>
              <a:t>, his body, and is himself its Savior. 24 Now as the church submits to Christ, so also wives should submit in everything to their husbands. 25 Husbands, love your wives, </a:t>
            </a:r>
            <a:r>
              <a:rPr lang="en-US" b="1" dirty="0">
                <a:solidFill>
                  <a:schemeClr val="bg1"/>
                </a:solidFill>
              </a:rPr>
              <a:t>as Christ loved the church and gave himself up for her</a:t>
            </a:r>
            <a:r>
              <a:rPr lang="en-US" dirty="0">
                <a:solidFill>
                  <a:schemeClr val="bg1"/>
                </a:solidFill>
              </a:rPr>
              <a:t>, 26 that he might sanctify her, having cleansed her by the washing of water with the word, 27 so that he might present the church to himself in splendor, without spot or wrinkle or any such thing, that she might be </a:t>
            </a:r>
            <a:r>
              <a:rPr lang="en-US" b="1" dirty="0">
                <a:solidFill>
                  <a:schemeClr val="bg1"/>
                </a:solidFill>
              </a:rPr>
              <a:t>holy and without blemish</a:t>
            </a:r>
            <a:r>
              <a:rPr lang="en-US" dirty="0">
                <a:solidFill>
                  <a:schemeClr val="bg1"/>
                </a:solidFill>
              </a:rPr>
              <a:t>.”</a:t>
            </a:r>
          </a:p>
          <a:p>
            <a:endParaRPr lang="en-US" dirty="0">
              <a:solidFill>
                <a:schemeClr val="bg1"/>
              </a:solidFill>
            </a:endParaRPr>
          </a:p>
          <a:p>
            <a:r>
              <a:rPr lang="en-US" b="1" dirty="0">
                <a:solidFill>
                  <a:schemeClr val="bg1"/>
                </a:solidFill>
              </a:rPr>
              <a:t>I Timothy 3:14-15</a:t>
            </a:r>
            <a:r>
              <a:rPr lang="en-US" dirty="0">
                <a:solidFill>
                  <a:schemeClr val="bg1"/>
                </a:solidFill>
              </a:rPr>
              <a:t> – “14 I hope to come to you soon, but I am writing these things to you so that, 15 if I delay, you may know how one ought to behave in </a:t>
            </a:r>
            <a:r>
              <a:rPr lang="en-US" b="1" dirty="0">
                <a:solidFill>
                  <a:schemeClr val="bg1"/>
                </a:solidFill>
              </a:rPr>
              <a:t>the household of God, which is the church of the living God</a:t>
            </a:r>
            <a:r>
              <a:rPr lang="en-US" dirty="0">
                <a:solidFill>
                  <a:schemeClr val="bg1"/>
                </a:solidFill>
              </a:rPr>
              <a:t>, a [“</a:t>
            </a:r>
            <a:r>
              <a:rPr lang="en-US" b="1" dirty="0">
                <a:solidFill>
                  <a:schemeClr val="bg1"/>
                </a:solidFill>
              </a:rPr>
              <a:t>the</a:t>
            </a:r>
            <a:r>
              <a:rPr lang="en-US" dirty="0">
                <a:solidFill>
                  <a:schemeClr val="bg1"/>
                </a:solidFill>
              </a:rPr>
              <a:t>” (ASV)] pillar and buttress of truth.”</a:t>
            </a:r>
          </a:p>
          <a:p>
            <a:endParaRPr lang="en-US" dirty="0">
              <a:solidFill>
                <a:schemeClr val="bg1"/>
              </a:solidFill>
            </a:endParaRPr>
          </a:p>
          <a:p>
            <a:r>
              <a:rPr lang="en-US" b="1" dirty="0">
                <a:solidFill>
                  <a:schemeClr val="bg1"/>
                </a:solidFill>
              </a:rPr>
              <a:t>Psalms 127:1</a:t>
            </a:r>
            <a:r>
              <a:rPr lang="en-US" dirty="0">
                <a:solidFill>
                  <a:schemeClr val="bg1"/>
                </a:solidFill>
              </a:rPr>
              <a:t> – “</a:t>
            </a:r>
            <a:r>
              <a:rPr lang="en-US" b="1" dirty="0">
                <a:solidFill>
                  <a:schemeClr val="bg1"/>
                </a:solidFill>
              </a:rPr>
              <a:t>Unless the Lord builds the house</a:t>
            </a:r>
            <a:r>
              <a:rPr lang="en-US" dirty="0">
                <a:solidFill>
                  <a:schemeClr val="bg1"/>
                </a:solidFill>
              </a:rPr>
              <a:t>, those who build it labor in vain. Unless the Lord watches over the city, the watchman stays awake in vain.”</a:t>
            </a:r>
          </a:p>
          <a:p>
            <a:endParaRPr lang="en-US" dirty="0">
              <a:solidFill>
                <a:schemeClr val="bg1"/>
              </a:solidFill>
            </a:endParaRPr>
          </a:p>
          <a:p>
            <a:r>
              <a:rPr lang="en-US" b="1" dirty="0">
                <a:solidFill>
                  <a:schemeClr val="bg1"/>
                </a:solidFill>
              </a:rPr>
              <a:t>Hebrews 3:4</a:t>
            </a:r>
            <a:r>
              <a:rPr lang="en-US" dirty="0">
                <a:solidFill>
                  <a:schemeClr val="bg1"/>
                </a:solidFill>
              </a:rPr>
              <a:t> – “For every house is built by someone, but </a:t>
            </a:r>
            <a:r>
              <a:rPr lang="en-US" b="1" dirty="0">
                <a:solidFill>
                  <a:schemeClr val="bg1"/>
                </a:solidFill>
              </a:rPr>
              <a:t>the builder of all things is God</a:t>
            </a:r>
            <a:r>
              <a:rPr lang="en-US" dirty="0">
                <a:solidFill>
                  <a:schemeClr val="bg1"/>
                </a:solidFill>
              </a:rPr>
              <a:t>.”</a:t>
            </a:r>
          </a:p>
        </p:txBody>
      </p:sp>
      <p:sp>
        <p:nvSpPr>
          <p:cNvPr id="4" name="Slide Number Placeholder 3"/>
          <p:cNvSpPr>
            <a:spLocks noGrp="1"/>
          </p:cNvSpPr>
          <p:nvPr>
            <p:ph type="sldNum" sz="quarter" idx="5"/>
          </p:nvPr>
        </p:nvSpPr>
        <p:spPr/>
        <p:txBody>
          <a:bodyPr/>
          <a:lstStyle/>
          <a:p>
            <a:fld id="{ED4A55F3-C173-4D82-B0F7-E89A9F770756}" type="slidenum">
              <a:rPr lang="en-US" smtClean="0"/>
              <a:t>1</a:t>
            </a:fld>
            <a:endParaRPr lang="en-US"/>
          </a:p>
        </p:txBody>
      </p:sp>
      <p:sp>
        <p:nvSpPr>
          <p:cNvPr id="5" name="Date Placeholder 4">
            <a:extLst>
              <a:ext uri="{FF2B5EF4-FFF2-40B4-BE49-F238E27FC236}">
                <a16:creationId xmlns:a16="http://schemas.microsoft.com/office/drawing/2014/main" id="{4047F218-410C-21C9-A951-826D7F1BE12B}"/>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04EC70A7-92E3-CD6F-983B-B48EA9E5217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3412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8:1-5</a:t>
            </a:r>
            <a:r>
              <a:rPr lang="en-US" dirty="0"/>
              <a:t> – “1 We want you to know, brothers, about the grace of God that has been given among the churches of Macedonia, 2 for in a severe test of affliction, their abundance of joy and their extreme poverty have </a:t>
            </a:r>
            <a:r>
              <a:rPr lang="en-US" b="1" dirty="0"/>
              <a:t>overflowed in a wealth of generosity on their part</a:t>
            </a:r>
            <a:r>
              <a:rPr lang="en-US" dirty="0"/>
              <a:t>. 3 For they gave according to their means, as I can testify, and beyond their means, of their own free will, 4 begging us earnestly for the favor of taking part in the relief of the saints – 5 and this, not as we expected, but </a:t>
            </a:r>
            <a:r>
              <a:rPr lang="en-US" b="1" dirty="0"/>
              <a:t>they gave themselves first to the Lord and then by the will of God to us</a:t>
            </a:r>
            <a:r>
              <a:rPr lang="en-US" dirty="0"/>
              <a:t>.”</a:t>
            </a:r>
          </a:p>
          <a:p>
            <a:endParaRPr lang="en-US" dirty="0"/>
          </a:p>
          <a:p>
            <a:r>
              <a:rPr lang="en-US" b="1" dirty="0"/>
              <a:t>Romans 12:1-2</a:t>
            </a:r>
            <a:r>
              <a:rPr lang="en-US" dirty="0"/>
              <a:t> – “1 I appeal to you therefore, brothers, by the mercies of God, to </a:t>
            </a:r>
            <a:r>
              <a:rPr lang="en-US" b="1" dirty="0"/>
              <a:t>present your bodies as a living sacrifice, holy and acceptable to God</a:t>
            </a:r>
            <a:r>
              <a:rPr lang="en-US" dirty="0"/>
              <a:t>, which is your spiritual worship. 2 Do not be conformed to this world, but be transformed by the renewal of your mind, that by testing you may discern what is the will of God, what is good and acceptable and perfect.”</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11</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8D59419E-282E-F6B2-0715-3E0602267959}"/>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7237B648-DC54-C7B8-27FB-A3502BB81B1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4979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4:3-5</a:t>
            </a:r>
            <a:r>
              <a:rPr lang="en-US" dirty="0"/>
              <a:t> – “3 For the time is coming when people will </a:t>
            </a:r>
            <a:r>
              <a:rPr lang="en-US" b="1" dirty="0"/>
              <a:t>not endure sound teaching</a:t>
            </a:r>
            <a:r>
              <a:rPr lang="en-US" dirty="0"/>
              <a:t>, but having itching ears they will accumulate for themselves teachers to suit their own passions, 4 and will turn away from listening to the truth and wander off into myths. 5 As for you, always be sober-minded, endure suffering, do the work of an evangelist, fulfill your ministry.”</a:t>
            </a:r>
          </a:p>
          <a:p>
            <a:endParaRPr lang="en-US" dirty="0"/>
          </a:p>
          <a:p>
            <a:r>
              <a:rPr lang="en-US" b="1" dirty="0"/>
              <a:t>Matthew 26:41</a:t>
            </a:r>
            <a:r>
              <a:rPr lang="en-US" dirty="0"/>
              <a:t> – “</a:t>
            </a:r>
            <a:r>
              <a:rPr lang="en-US" b="1" dirty="0"/>
              <a:t>Watch and pray</a:t>
            </a:r>
            <a:r>
              <a:rPr lang="en-US" dirty="0"/>
              <a:t> that you may not enter into temptation. The spirit indeed is willing, but the flesh is weak.“</a:t>
            </a:r>
          </a:p>
          <a:p>
            <a:endParaRPr lang="en-US" dirty="0"/>
          </a:p>
          <a:p>
            <a:r>
              <a:rPr lang="en-US" b="1" dirty="0"/>
              <a:t>Revelation 16:15</a:t>
            </a:r>
            <a:r>
              <a:rPr lang="en-US" dirty="0"/>
              <a:t> – “Behold, I am coming like a thief! Blessed is </a:t>
            </a:r>
            <a:r>
              <a:rPr lang="en-US" b="1" dirty="0"/>
              <a:t>the one who stays awake</a:t>
            </a:r>
            <a:r>
              <a:rPr lang="en-US" dirty="0"/>
              <a:t>, keeping his garments on, that he may not go about naked and be seen exposed!“</a:t>
            </a:r>
          </a:p>
          <a:p>
            <a:endParaRPr lang="en-US" dirty="0"/>
          </a:p>
          <a:p>
            <a:r>
              <a:rPr lang="en-US" b="1" dirty="0"/>
              <a:t>Luke 12:37</a:t>
            </a:r>
            <a:r>
              <a:rPr lang="en-US" dirty="0"/>
              <a:t> – “Blessed are those servants </a:t>
            </a:r>
            <a:r>
              <a:rPr lang="en-US" b="1" dirty="0"/>
              <a:t>whom the master finds awake</a:t>
            </a:r>
            <a:r>
              <a:rPr lang="en-US" dirty="0"/>
              <a:t> when he comes. Truly, I say to you, he will dress himself for service and have them recline at table, and he will come and serve them.”</a:t>
            </a:r>
          </a:p>
          <a:p>
            <a:endParaRPr lang="en-US" dirty="0"/>
          </a:p>
          <a:p>
            <a:r>
              <a:rPr lang="en-US" b="1" dirty="0"/>
              <a:t>I Peter 5:8</a:t>
            </a:r>
            <a:r>
              <a:rPr lang="en-US" dirty="0"/>
              <a:t> – “Be sober-minded; be watchful. </a:t>
            </a:r>
            <a:r>
              <a:rPr lang="en-US" b="1" dirty="0"/>
              <a:t>Your adversary the devil prowls</a:t>
            </a:r>
            <a:r>
              <a:rPr lang="en-US" dirty="0"/>
              <a:t> around like a roaring lion, seeking someone to devour.”</a:t>
            </a:r>
          </a:p>
          <a:p>
            <a:endParaRPr lang="en-US" dirty="0"/>
          </a:p>
          <a:p>
            <a:r>
              <a:rPr lang="en-US" b="1" dirty="0"/>
              <a:t>Revelation 16:15</a:t>
            </a:r>
            <a:r>
              <a:rPr lang="en-US" dirty="0"/>
              <a:t> – “Behold, </a:t>
            </a:r>
            <a:r>
              <a:rPr lang="en-US" b="1" dirty="0"/>
              <a:t>I am coming like a thief</a:t>
            </a:r>
            <a:r>
              <a:rPr lang="en-US" dirty="0"/>
              <a:t>! Blessed is </a:t>
            </a:r>
            <a:r>
              <a:rPr lang="en-US" b="1" dirty="0"/>
              <a:t>the one who stays awake</a:t>
            </a:r>
            <a:r>
              <a:rPr lang="en-US" dirty="0"/>
              <a:t>, keeping his garments on, that he may not go about naked and be seen exposed!“</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12</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BAD6536F-7BC2-009F-2E81-9E92C31CDF46}"/>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CE79A527-A2B3-BBE2-E199-1AF1651D7EB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67799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3:16</a:t>
            </a:r>
            <a:r>
              <a:rPr lang="en-US" dirty="0"/>
              <a:t> – “For </a:t>
            </a:r>
            <a:r>
              <a:rPr lang="en-US" b="1" dirty="0"/>
              <a:t>God so loved the world</a:t>
            </a:r>
            <a:r>
              <a:rPr lang="en-US" dirty="0"/>
              <a:t>, that he gave his only Son, that whoever believes in him should not perish but have eternal life.”</a:t>
            </a:r>
          </a:p>
          <a:p>
            <a:endParaRPr lang="en-US" dirty="0"/>
          </a:p>
          <a:p>
            <a:r>
              <a:rPr lang="en-US" b="1" dirty="0"/>
              <a:t>Romans 5:8</a:t>
            </a:r>
            <a:r>
              <a:rPr lang="en-US" dirty="0"/>
              <a:t> – “but </a:t>
            </a:r>
            <a:r>
              <a:rPr lang="en-US" b="1" dirty="0"/>
              <a:t>God shows his love for us</a:t>
            </a:r>
            <a:r>
              <a:rPr lang="en-US" dirty="0"/>
              <a:t> in that while we were still sinners, Christ died for us.”</a:t>
            </a:r>
          </a:p>
          <a:p>
            <a:endParaRPr lang="en-US" dirty="0"/>
          </a:p>
          <a:p>
            <a:r>
              <a:rPr lang="en-US" b="1" dirty="0"/>
              <a:t>John 17:20-23</a:t>
            </a:r>
            <a:r>
              <a:rPr lang="en-US" dirty="0"/>
              <a:t> – “20 I do not ask for these only, but also for those who will believe in me through their word, 21 that they may all be one, just as you, Father, are in me, and I in you, that they also may be in us, so that the world may believe that you have sent me. 22 The glory that you have given me I have given to them, that they may be one even as we are one, 23 I in them and you in me, that they may become perfectly one, so that the world may know that you sent me and loved them </a:t>
            </a:r>
            <a:r>
              <a:rPr lang="en-US" b="1" dirty="0"/>
              <a:t>even as you loved me</a:t>
            </a:r>
            <a:r>
              <a:rPr lang="en-US" dirty="0"/>
              <a:t>.”</a:t>
            </a:r>
          </a:p>
          <a:p>
            <a:endParaRPr lang="en-US" dirty="0"/>
          </a:p>
          <a:p>
            <a:r>
              <a:rPr lang="en-US" b="1" dirty="0"/>
              <a:t>I John 4:7-8, 19</a:t>
            </a:r>
            <a:r>
              <a:rPr lang="en-US" dirty="0"/>
              <a:t> – “7 Beloved, let us love one another, for love is from God, and whoever loves has been born of God and knows God. 8 Anyone who does not love does not know God, because God is love … 19 </a:t>
            </a:r>
            <a:r>
              <a:rPr lang="en-US" b="1" dirty="0"/>
              <a:t>We love because he first loved us</a:t>
            </a:r>
            <a:r>
              <a:rPr lang="en-US" dirty="0"/>
              <a:t>.”</a:t>
            </a:r>
          </a:p>
          <a:p>
            <a:endParaRPr lang="en-US" dirty="0"/>
          </a:p>
          <a:p>
            <a:r>
              <a:rPr lang="en-US" b="1" dirty="0"/>
              <a:t>I Peter 1:22</a:t>
            </a:r>
            <a:r>
              <a:rPr lang="en-US" dirty="0"/>
              <a:t> – “Having purified your souls by your obedience to the truth for a sincere brotherly love, </a:t>
            </a:r>
            <a:r>
              <a:rPr lang="en-US" b="1" dirty="0"/>
              <a:t>love one another earnestly</a:t>
            </a:r>
            <a:r>
              <a:rPr lang="en-US" dirty="0"/>
              <a:t> from a pure heart”</a:t>
            </a:r>
          </a:p>
          <a:p>
            <a:endParaRPr lang="en-US" dirty="0"/>
          </a:p>
          <a:p>
            <a:r>
              <a:rPr lang="en-US" b="1" dirty="0"/>
              <a:t>I Thessalonians 4:9</a:t>
            </a:r>
            <a:r>
              <a:rPr lang="en-US" dirty="0"/>
              <a:t> – “Now concerning brotherly love you have no need for anyone to write to you, for you yourselves </a:t>
            </a:r>
            <a:r>
              <a:rPr lang="en-US" b="1" dirty="0"/>
              <a:t>have been taught by God to love</a:t>
            </a:r>
            <a:r>
              <a:rPr lang="en-US" dirty="0"/>
              <a:t> one another”</a:t>
            </a:r>
          </a:p>
          <a:p>
            <a:endParaRPr lang="en-US" dirty="0"/>
          </a:p>
          <a:p>
            <a:r>
              <a:rPr lang="en-US" b="1" dirty="0"/>
              <a:t>John 15:10</a:t>
            </a:r>
            <a:r>
              <a:rPr lang="en-US" dirty="0"/>
              <a:t> – “</a:t>
            </a:r>
            <a:r>
              <a:rPr lang="en-US" b="1" dirty="0"/>
              <a:t>If you keep my commandments, you will abide in my love</a:t>
            </a:r>
            <a:r>
              <a:rPr lang="en-US" dirty="0"/>
              <a:t>, just as I have kept my Father's commandments and abide in his love.”</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13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DEB37378-12D7-DB86-964A-AC396B958F11}"/>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55647FF2-80E2-2353-7803-30C9BBD72D3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378288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15:8-9</a:t>
            </a:r>
            <a:r>
              <a:rPr lang="en-US" dirty="0"/>
              <a:t> – “8 This people honors me with their lips, but their heart is far from me; 9 </a:t>
            </a:r>
            <a:r>
              <a:rPr lang="en-US" b="1" dirty="0"/>
              <a:t>in vain do they worship me</a:t>
            </a:r>
            <a:r>
              <a:rPr lang="en-US" dirty="0"/>
              <a:t>, teaching as doctrines the commandments of men.” [Isaiah 29:13]</a:t>
            </a:r>
          </a:p>
          <a:p>
            <a:endParaRPr lang="en-US" dirty="0"/>
          </a:p>
          <a:p>
            <a:r>
              <a:rPr lang="en-US" b="1" dirty="0"/>
              <a:t>John 4:23-24</a:t>
            </a:r>
            <a:r>
              <a:rPr lang="en-US" dirty="0"/>
              <a:t> – “23 But the hour is coming, and is now here, when the true worshipers will </a:t>
            </a:r>
            <a:r>
              <a:rPr lang="en-US" b="1" dirty="0"/>
              <a:t>worship the Father in spirit and truth</a:t>
            </a:r>
            <a:r>
              <a:rPr lang="en-US" dirty="0"/>
              <a:t>, for the Father is seeking such people to worship him. 24 God is spirit, and those who worship him must worship in spirit and truth.”</a:t>
            </a:r>
          </a:p>
          <a:p>
            <a:endParaRPr lang="en-US" dirty="0"/>
          </a:p>
          <a:p>
            <a:r>
              <a:rPr lang="en-US" b="1" dirty="0"/>
              <a:t>John 17:17</a:t>
            </a:r>
            <a:r>
              <a:rPr lang="en-US" dirty="0"/>
              <a:t> – “</a:t>
            </a:r>
            <a:r>
              <a:rPr lang="en-US" b="1" dirty="0"/>
              <a:t>Sanctify them in the truth; your word is truth</a:t>
            </a:r>
            <a:r>
              <a:rPr lang="en-US" dirty="0"/>
              <a:t>.”</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14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F5F94334-38FC-04D5-FA37-0A363B5369BC}"/>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CD5CE3F9-4571-CBB3-D312-093982DDC93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527169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Hebrews 11:6</a:t>
            </a:r>
            <a:r>
              <a:rPr lang="en-US" b="0" dirty="0"/>
              <a:t> – “And without faith it is impossible to please him, for whoever would draw near to God must </a:t>
            </a:r>
            <a:r>
              <a:rPr lang="en-US" b="1" dirty="0"/>
              <a:t>believe that he exists and that he rewards those who seek him</a:t>
            </a:r>
            <a:r>
              <a:rPr lang="en-US" b="0" dirty="0"/>
              <a:t>.”</a:t>
            </a:r>
          </a:p>
        </p:txBody>
      </p:sp>
      <p:sp>
        <p:nvSpPr>
          <p:cNvPr id="4" name="Slide Number Placeholder 3"/>
          <p:cNvSpPr>
            <a:spLocks noGrp="1"/>
          </p:cNvSpPr>
          <p:nvPr>
            <p:ph type="sldNum" sz="quarter" idx="5"/>
          </p:nvPr>
        </p:nvSpPr>
        <p:spPr/>
        <p:txBody>
          <a:bodyPr/>
          <a:lstStyle/>
          <a:p>
            <a:pPr defTabSz="2312006" fontAlgn="base">
              <a:spcBef>
                <a:spcPct val="0"/>
              </a:spcBef>
              <a:spcAft>
                <a:spcPct val="0"/>
              </a:spcAft>
              <a:defRPr/>
            </a:pPr>
            <a:fld id="{3AF42B02-11F3-4BD2-B2E3-53F42D06C240}" type="slidenum">
              <a:rPr lang="en-US" altLang="en-US" sz="3100">
                <a:solidFill>
                  <a:prstClr val="black"/>
                </a:solidFill>
                <a:latin typeface="Arial" panose="020B0604020202020204" pitchFamily="34" charset="0"/>
              </a:rPr>
              <a:pPr defTabSz="2312006" fontAlgn="base">
                <a:spcBef>
                  <a:spcPct val="0"/>
                </a:spcBef>
                <a:spcAft>
                  <a:spcPct val="0"/>
                </a:spcAft>
                <a:defRPr/>
              </a:pPr>
              <a:t>16</a:t>
            </a:fld>
            <a:endParaRPr lang="en-US" altLang="en-US" sz="3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312006" fontAlgn="base">
              <a:spcBef>
                <a:spcPct val="0"/>
              </a:spcBef>
              <a:spcAft>
                <a:spcPct val="0"/>
              </a:spcAft>
              <a:defRPr/>
            </a:pPr>
            <a:r>
              <a:rPr lang="en-US" altLang="en-US" sz="3100">
                <a:solidFill>
                  <a:prstClr val="black"/>
                </a:solidFill>
                <a:latin typeface="Arial" panose="020B0604020202020204" pitchFamily="34" charset="0"/>
              </a:rPr>
              <a:t>8/18/2024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312006" fontAlgn="base">
              <a:spcBef>
                <a:spcPct val="0"/>
              </a:spcBef>
              <a:spcAft>
                <a:spcPct val="0"/>
              </a:spcAft>
              <a:defRPr/>
            </a:pPr>
            <a:r>
              <a:rPr lang="en-US" altLang="en-US" sz="3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a:t>
            </a:r>
            <a:r>
              <a:rPr lang="en-US" b="1" dirty="0"/>
              <a:t>Repent</a:t>
            </a:r>
            <a:r>
              <a:rPr lang="en-US" dirty="0"/>
              <a:t> therefore, and </a:t>
            </a:r>
            <a:r>
              <a:rPr lang="en-US" b="1" dirty="0"/>
              <a:t>turn again</a:t>
            </a:r>
            <a:r>
              <a:rPr lang="en-US" dirty="0"/>
              <a:t>, that your sins may be blotted out”</a:t>
            </a:r>
            <a:endParaRPr lang="en-US" b="0" dirty="0"/>
          </a:p>
          <a:p>
            <a:endParaRPr lang="en-US" b="0" dirty="0"/>
          </a:p>
          <a:p>
            <a:r>
              <a:rPr lang="en-US" b="1" dirty="0"/>
              <a:t>Romans 10:9-10</a:t>
            </a:r>
            <a:r>
              <a:rPr lang="en-US" b="0" dirty="0"/>
              <a:t> – “9 because, if you </a:t>
            </a:r>
            <a:r>
              <a:rPr lang="en-US" b="1" dirty="0"/>
              <a:t>confess with your mouth</a:t>
            </a:r>
            <a:r>
              <a:rPr lang="en-US" b="0" dirty="0"/>
              <a:t>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2312006" fontAlgn="base">
              <a:spcBef>
                <a:spcPct val="0"/>
              </a:spcBef>
              <a:spcAft>
                <a:spcPct val="0"/>
              </a:spcAft>
              <a:defRPr/>
            </a:pPr>
            <a:fld id="{3AF42B02-11F3-4BD2-B2E3-53F42D06C240}" type="slidenum">
              <a:rPr lang="en-US" altLang="en-US" sz="3100">
                <a:latin typeface="Arial" panose="020B0604020202020204" pitchFamily="34" charset="0"/>
              </a:rPr>
              <a:pPr defTabSz="2312006" fontAlgn="base">
                <a:spcBef>
                  <a:spcPct val="0"/>
                </a:spcBef>
                <a:spcAft>
                  <a:spcPct val="0"/>
                </a:spcAft>
                <a:defRPr/>
              </a:pPr>
              <a:t>17</a:t>
            </a:fld>
            <a:endParaRPr lang="en-US" altLang="en-US" sz="31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312006" fontAlgn="base">
              <a:spcBef>
                <a:spcPct val="0"/>
              </a:spcBef>
              <a:spcAft>
                <a:spcPct val="0"/>
              </a:spcAft>
              <a:defRPr/>
            </a:pPr>
            <a:r>
              <a:rPr lang="en-US" altLang="en-US" sz="3100">
                <a:latin typeface="Arial" panose="020B0604020202020204" pitchFamily="34" charset="0"/>
              </a:rPr>
              <a:t>8/18/2024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312006" fontAlgn="base">
              <a:spcBef>
                <a:spcPct val="0"/>
              </a:spcBef>
              <a:spcAft>
                <a:spcPct val="0"/>
              </a:spcAft>
              <a:defRPr/>
            </a:pPr>
            <a:r>
              <a:rPr lang="en-US" altLang="en-US" sz="31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a:t>
            </a:r>
            <a:r>
              <a:rPr lang="en-US" b="1" dirty="0"/>
              <a:t>be baptized every one of you in the name of Jesus Christ for the forgiveness of your sins</a:t>
            </a:r>
            <a:r>
              <a:rPr lang="en-US" dirty="0"/>
              <a:t>, and you will receive the gift of the Holy Spirit.’”</a:t>
            </a:r>
          </a:p>
          <a:p>
            <a:endParaRPr lang="en-US" dirty="0"/>
          </a:p>
          <a:p>
            <a:pPr defTabSz="2135664">
              <a:defRPr/>
            </a:pPr>
            <a:r>
              <a:rPr lang="en-US" b="1" dirty="0"/>
              <a:t>Hebrews 3:12-14</a:t>
            </a:r>
            <a:r>
              <a:rPr lang="en-US" b="0" dirty="0"/>
              <a:t> – “12 Take care, brothers, lest there be in any of you an evil, unbelieving heart, leading you to </a:t>
            </a:r>
            <a:r>
              <a:rPr lang="en-US" b="1" dirty="0"/>
              <a:t>fall away from the living God</a:t>
            </a:r>
            <a:r>
              <a:rPr lang="en-US" b="0" dirty="0"/>
              <a:t>. 13 But exhort one another every day, as long as it is called ‘today, that none of you may be hardened by the deceitfulness of sin. 14 For we share in Christ, if indeed we </a:t>
            </a:r>
            <a:r>
              <a:rPr lang="en-US" b="1" dirty="0"/>
              <a:t>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2312006" fontAlgn="base">
              <a:spcBef>
                <a:spcPct val="0"/>
              </a:spcBef>
              <a:spcAft>
                <a:spcPct val="0"/>
              </a:spcAft>
              <a:defRPr/>
            </a:pPr>
            <a:fld id="{3AF42B02-11F3-4BD2-B2E3-53F42D06C240}" type="slidenum">
              <a:rPr lang="en-US" altLang="en-US" sz="3100">
                <a:latin typeface="Arial" panose="020B0604020202020204" pitchFamily="34" charset="0"/>
              </a:rPr>
              <a:pPr defTabSz="2312006" fontAlgn="base">
                <a:spcBef>
                  <a:spcPct val="0"/>
                </a:spcBef>
                <a:spcAft>
                  <a:spcPct val="0"/>
                </a:spcAft>
                <a:defRPr/>
              </a:pPr>
              <a:t>18</a:t>
            </a:fld>
            <a:endParaRPr lang="en-US" altLang="en-US" sz="31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2312006" fontAlgn="base">
              <a:spcBef>
                <a:spcPct val="0"/>
              </a:spcBef>
              <a:spcAft>
                <a:spcPct val="0"/>
              </a:spcAft>
              <a:defRPr/>
            </a:pPr>
            <a:r>
              <a:rPr lang="en-US" altLang="en-US" sz="3100">
                <a:latin typeface="Arial" panose="020B0604020202020204" pitchFamily="34" charset="0"/>
              </a:rPr>
              <a:t>8/18/2024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2312006" fontAlgn="base">
              <a:spcBef>
                <a:spcPct val="0"/>
              </a:spcBef>
              <a:spcAft>
                <a:spcPct val="0"/>
              </a:spcAft>
              <a:defRPr/>
            </a:pPr>
            <a:r>
              <a:rPr lang="en-US" altLang="en-US" sz="31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Genesis 5:1-2</a:t>
            </a:r>
            <a:r>
              <a:rPr lang="en-US" dirty="0"/>
              <a:t> – “1 This is the book of the generations of Adam. In the day that God created man, in the likeness of God made he him; 2 male and female created he them, and blessed them, and </a:t>
            </a:r>
            <a:r>
              <a:rPr lang="en-US" b="1" dirty="0"/>
              <a:t>called their name Adam</a:t>
            </a:r>
            <a:r>
              <a:rPr lang="en-US" dirty="0"/>
              <a:t>, in the day when they were created.” (ASV)</a:t>
            </a:r>
          </a:p>
          <a:p>
            <a:endParaRPr lang="en-US" dirty="0"/>
          </a:p>
          <a:p>
            <a:r>
              <a:rPr lang="en-US" b="1" dirty="0"/>
              <a:t>Genesis 3:20</a:t>
            </a:r>
            <a:r>
              <a:rPr lang="en-US" dirty="0"/>
              <a:t> – “</a:t>
            </a:r>
            <a:r>
              <a:rPr lang="en-US" b="1" dirty="0"/>
              <a:t>The man called his wife's name Eve</a:t>
            </a:r>
            <a:r>
              <a:rPr lang="en-US" dirty="0"/>
              <a:t>, because she was the mother of all living.”</a:t>
            </a:r>
          </a:p>
          <a:p>
            <a:endParaRPr lang="en-US" dirty="0"/>
          </a:p>
          <a:p>
            <a:r>
              <a:rPr lang="en-US" b="1" dirty="0"/>
              <a:t>Genesis 2:19-20</a:t>
            </a:r>
            <a:r>
              <a:rPr lang="en-US" dirty="0"/>
              <a:t> – “19 So out of the ground the Lord God formed every beast of the field and every bird of the heavens and brought them to the man to see what he would call them. And whatever the man called every living creature, that was its name. 20 </a:t>
            </a:r>
            <a:r>
              <a:rPr lang="en-US" b="1" dirty="0"/>
              <a:t>The man gave names to all livestock and to the birds</a:t>
            </a:r>
            <a:r>
              <a:rPr lang="en-US" dirty="0"/>
              <a:t> of the heavens and to every beast of the field. But for Adam there was not found a helper fit for him.”</a:t>
            </a:r>
          </a:p>
          <a:p>
            <a:endParaRPr lang="en-US" dirty="0"/>
          </a:p>
          <a:p>
            <a:r>
              <a:rPr lang="en-US" b="1" dirty="0"/>
              <a:t>Genesis 17:4-5</a:t>
            </a:r>
            <a:r>
              <a:rPr lang="en-US" dirty="0"/>
              <a:t> – “4 Behold, my covenant is with you, and you shall be the father of a multitude of nations. 5 No longer shall your name be called Abram, but </a:t>
            </a:r>
            <a:r>
              <a:rPr lang="en-US" b="1" dirty="0"/>
              <a:t>your name shall be Abraham</a:t>
            </a:r>
            <a:r>
              <a:rPr lang="en-US" dirty="0"/>
              <a:t>, for I have made you the father of a multitude of nations.”</a:t>
            </a:r>
          </a:p>
        </p:txBody>
      </p:sp>
      <p:sp>
        <p:nvSpPr>
          <p:cNvPr id="4" name="Slide Number Placeholder 3"/>
          <p:cNvSpPr>
            <a:spLocks noGrp="1"/>
          </p:cNvSpPr>
          <p:nvPr>
            <p:ph type="sldNum" sz="quarter" idx="5"/>
          </p:nvPr>
        </p:nvSpPr>
        <p:spPr/>
        <p:txBody>
          <a:bodyPr/>
          <a:lstStyle/>
          <a:p>
            <a:fld id="{ED4A55F3-C173-4D82-B0F7-E89A9F770756}" type="slidenum">
              <a:rPr lang="en-US" smtClean="0"/>
              <a:t>3</a:t>
            </a:fld>
            <a:endParaRPr lang="en-US"/>
          </a:p>
        </p:txBody>
      </p:sp>
      <p:sp>
        <p:nvSpPr>
          <p:cNvPr id="5" name="Date Placeholder 4">
            <a:extLst>
              <a:ext uri="{FF2B5EF4-FFF2-40B4-BE49-F238E27FC236}">
                <a16:creationId xmlns:a16="http://schemas.microsoft.com/office/drawing/2014/main" id="{3C411152-02BF-1675-67D5-203F9C943493}"/>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F9C443A5-BE63-5563-4C62-0773BEBDEA6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0514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16:18</a:t>
            </a:r>
            <a:r>
              <a:rPr lang="en-US" dirty="0"/>
              <a:t> – “And I tell you, you are Peter, and on this rock </a:t>
            </a:r>
            <a:r>
              <a:rPr lang="en-US" b="1" dirty="0"/>
              <a:t>I will build my church</a:t>
            </a:r>
            <a:r>
              <a:rPr lang="en-US" dirty="0"/>
              <a:t>, and the gates of hell [Hades] shall not prevail against it.”</a:t>
            </a:r>
          </a:p>
          <a:p>
            <a:endParaRPr lang="en-US" dirty="0"/>
          </a:p>
          <a:p>
            <a:r>
              <a:rPr lang="en-US" b="1" dirty="0"/>
              <a:t>Acts 20:28</a:t>
            </a:r>
            <a:r>
              <a:rPr lang="en-US" dirty="0"/>
              <a:t> – “Pay careful attention to yourselves and to all the flock, in which the Holy Spirit has made you overseers, to care for </a:t>
            </a:r>
            <a:r>
              <a:rPr lang="en-US" b="1" dirty="0"/>
              <a:t>the church of God</a:t>
            </a:r>
            <a:r>
              <a:rPr lang="en-US" dirty="0"/>
              <a:t>, which he obtained with his own blood.”</a:t>
            </a:r>
          </a:p>
          <a:p>
            <a:endParaRPr lang="en-US" dirty="0"/>
          </a:p>
          <a:p>
            <a:r>
              <a:rPr lang="en-US" b="1" dirty="0"/>
              <a:t>Romans 16:16</a:t>
            </a:r>
            <a:r>
              <a:rPr lang="en-US" dirty="0"/>
              <a:t> – “Greet one another with a holy kiss. All </a:t>
            </a:r>
            <a:r>
              <a:rPr lang="en-US" b="1" dirty="0"/>
              <a:t>the churches of Christ</a:t>
            </a:r>
            <a:r>
              <a:rPr lang="en-US" dirty="0"/>
              <a:t> greet you.”</a:t>
            </a:r>
          </a:p>
          <a:p>
            <a:endParaRPr lang="en-US" dirty="0"/>
          </a:p>
          <a:p>
            <a:r>
              <a:rPr lang="en-US" b="1" dirty="0"/>
              <a:t>Acts 2:47</a:t>
            </a:r>
            <a:r>
              <a:rPr lang="en-US" dirty="0"/>
              <a:t> – “Praising God, and having favour with all the people. And </a:t>
            </a:r>
            <a:r>
              <a:rPr lang="en-US" b="1" dirty="0"/>
              <a:t>the Lord added to the church daily</a:t>
            </a:r>
            <a:r>
              <a:rPr lang="en-US" dirty="0"/>
              <a:t> such as should be saved.” (KJV)</a:t>
            </a:r>
          </a:p>
          <a:p>
            <a:endParaRPr lang="en-US" dirty="0"/>
          </a:p>
          <a:p>
            <a:r>
              <a:rPr lang="en-US" b="1" dirty="0"/>
              <a:t>I Timothy 3:15</a:t>
            </a:r>
            <a:r>
              <a:rPr lang="en-US" dirty="0"/>
              <a:t> – “if I delay, you may know how one ought to behave in the household of God, which is </a:t>
            </a:r>
            <a:r>
              <a:rPr lang="en-US" b="1" dirty="0"/>
              <a:t>the church of the living God</a:t>
            </a:r>
            <a:r>
              <a:rPr lang="en-US" dirty="0"/>
              <a:t>, a </a:t>
            </a:r>
            <a:r>
              <a:rPr lang="en-US" b="1" dirty="0"/>
              <a:t>[the]</a:t>
            </a:r>
            <a:r>
              <a:rPr lang="en-US" dirty="0"/>
              <a:t> pillar and buttress of truth.”</a:t>
            </a:r>
          </a:p>
          <a:p>
            <a:endParaRPr lang="en-US" dirty="0"/>
          </a:p>
          <a:p>
            <a:r>
              <a:rPr lang="en-US" dirty="0"/>
              <a:t>Hebrews 12:23 – “and to </a:t>
            </a:r>
            <a:r>
              <a:rPr lang="en-US" b="1" dirty="0"/>
              <a:t>the assembly of the firstborn</a:t>
            </a:r>
            <a:r>
              <a:rPr lang="en-US" dirty="0"/>
              <a:t> who are enrolled in heaven, and to God, the judge of all, and to the spirits of the righteous made perfect”</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9F7BE896-3487-5792-B3AF-8AF42A65A539}"/>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E8AE753F-F90C-196A-E616-604F5BDE3F3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567468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a:t>
            </a:r>
            <a:r>
              <a:rPr lang="en-US" b="1" dirty="0"/>
              <a:t>turn again [“be converted” KJV]</a:t>
            </a:r>
            <a:r>
              <a:rPr lang="en-US" dirty="0"/>
              <a:t>, that your sins may be blotted out”</a:t>
            </a:r>
          </a:p>
          <a:p>
            <a:endParaRPr lang="en-US" dirty="0"/>
          </a:p>
          <a:p>
            <a:r>
              <a:rPr lang="en-US" b="1" dirty="0"/>
              <a:t>Romans 12:1-2</a:t>
            </a:r>
            <a:r>
              <a:rPr lang="en-US" dirty="0"/>
              <a:t> – “1 I appeal to you therefore, brothers, by the mercies of God, to present your bodies as a living sacrifice, holy and acceptable to God, which is your spiritual worship. 2 Do not be conformed to this world, but </a:t>
            </a:r>
            <a:r>
              <a:rPr lang="en-US" b="1" dirty="0"/>
              <a:t>be transformed by the renewal of your mind</a:t>
            </a:r>
            <a:r>
              <a:rPr lang="en-US" dirty="0"/>
              <a:t>, that by testing you may discern what is the will of God, what is good and acceptable and perfect.”</a:t>
            </a:r>
          </a:p>
          <a:p>
            <a:endParaRPr lang="en-US" dirty="0"/>
          </a:p>
          <a:p>
            <a:r>
              <a:rPr lang="en-US" b="1" dirty="0"/>
              <a:t>Romans 6:17-18</a:t>
            </a:r>
            <a:r>
              <a:rPr lang="en-US" dirty="0"/>
              <a:t> – “17 But thanks be to God, that </a:t>
            </a:r>
            <a:r>
              <a:rPr lang="en-US" b="1" dirty="0"/>
              <a:t>you who were once slaves of sin have become obedient from the heart</a:t>
            </a:r>
            <a:r>
              <a:rPr lang="en-US" dirty="0"/>
              <a:t> to the standard of teaching to which you were committed, 18 and, having been set free from sin, have become slaves of righteousness.”</a:t>
            </a:r>
          </a:p>
          <a:p>
            <a:endParaRPr lang="en-US" dirty="0"/>
          </a:p>
          <a:p>
            <a:r>
              <a:rPr lang="en-US" b="1" dirty="0"/>
              <a:t>Acts 2:47</a:t>
            </a:r>
            <a:r>
              <a:rPr lang="en-US" dirty="0"/>
              <a:t> – “praising God and having favor with all the people. And the Lord added to their number day by day </a:t>
            </a:r>
            <a:r>
              <a:rPr lang="en-US" b="1" dirty="0"/>
              <a:t>those who were being saved</a:t>
            </a:r>
            <a:r>
              <a:rPr lang="en-US" dirty="0"/>
              <a:t>.”</a:t>
            </a:r>
          </a:p>
          <a:p>
            <a:endParaRPr lang="en-US" dirty="0"/>
          </a:p>
          <a:p>
            <a:r>
              <a:rPr lang="en-US" b="1" dirty="0"/>
              <a:t>Matthew 18:1-4</a:t>
            </a:r>
            <a:r>
              <a:rPr lang="en-US" dirty="0"/>
              <a:t> – “1 At that time the disciples came to Jesus, saying, ‘Who is the greatest in the kingdom of heaven?’ 2 And calling to him a child, he put him in the midst of them 3 and said, ‘Truly, I say to you, </a:t>
            </a:r>
            <a:r>
              <a:rPr lang="en-US" b="1" dirty="0"/>
              <a:t>unless you turn</a:t>
            </a:r>
            <a:r>
              <a:rPr lang="en-US" dirty="0"/>
              <a:t> and become like children, you will never enter the kingdom of heaven. 4 Whoever humbles himself like this child is the greatest in the kingdom of heaven.’”</a:t>
            </a:r>
          </a:p>
          <a:p>
            <a:endParaRPr lang="en-US" dirty="0"/>
          </a:p>
          <a:p>
            <a:r>
              <a:rPr lang="en-US" b="1" dirty="0"/>
              <a:t>Matthew 13:14-15</a:t>
            </a:r>
            <a:r>
              <a:rPr lang="en-US" dirty="0"/>
              <a:t> – “14 Indeed, in their case the prophecy of Isaiah is fulfilled that says: 'You will indeed hear but never understand, and you will indeed see but never perceive. 15 For this people's heart has grown dull, and with their ears they can barely hear, and their eyes they have closed, lest they should see with their eyes and hear with their ears and understand with their heart and </a:t>
            </a:r>
            <a:r>
              <a:rPr lang="en-US" b="1" dirty="0"/>
              <a:t>turn, and I would heal</a:t>
            </a:r>
            <a:r>
              <a:rPr lang="en-US" dirty="0"/>
              <a:t> them.’”</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92EFF3D4-2020-35F1-EE78-C785A48E124A}"/>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B62D1AD8-29CE-2A92-C818-48EAF70ED4E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23533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2:15</a:t>
            </a:r>
            <a:r>
              <a:rPr lang="en-US" dirty="0"/>
              <a:t> – “Do your best [“Study” KJV; “Give diligence” ASV] to present yourself to God as one approved, a worker who has no need to be ashamed, </a:t>
            </a:r>
            <a:r>
              <a:rPr lang="en-US" b="1" dirty="0"/>
              <a:t>rightly handling the word of truth</a:t>
            </a:r>
            <a:r>
              <a:rPr lang="en-US" dirty="0"/>
              <a:t>.”</a:t>
            </a:r>
          </a:p>
          <a:p>
            <a:endParaRPr lang="en-US" dirty="0"/>
          </a:p>
          <a:p>
            <a:r>
              <a:rPr lang="en-US" b="1" dirty="0"/>
              <a:t>Acts 17:11</a:t>
            </a:r>
            <a:r>
              <a:rPr lang="en-US" dirty="0"/>
              <a:t> – “Now these Jews were more noble than those in Thessalonica; they received the word with all eagerness, </a:t>
            </a:r>
            <a:r>
              <a:rPr lang="en-US" b="1" dirty="0"/>
              <a:t>examining the Scriptures daily</a:t>
            </a:r>
            <a:r>
              <a:rPr lang="en-US" dirty="0"/>
              <a:t> to see if these things were so.”</a:t>
            </a:r>
          </a:p>
          <a:p>
            <a:endParaRPr lang="en-US" dirty="0"/>
          </a:p>
          <a:p>
            <a:r>
              <a:rPr lang="en-US" b="1" dirty="0"/>
              <a:t>II Peter 3:18</a:t>
            </a:r>
            <a:r>
              <a:rPr lang="en-US" dirty="0"/>
              <a:t> – “But </a:t>
            </a:r>
            <a:r>
              <a:rPr lang="en-US" b="1" dirty="0"/>
              <a:t>grow in the grace and knowledge</a:t>
            </a:r>
            <a:r>
              <a:rPr lang="en-US" dirty="0"/>
              <a:t> of our Lord and Savior Jesus Christ. To him be the glory both now and to the day of eternity. Amen.”</a:t>
            </a:r>
          </a:p>
          <a:p>
            <a:endParaRPr lang="en-US" dirty="0"/>
          </a:p>
          <a:p>
            <a:r>
              <a:rPr lang="en-US" b="1" dirty="0"/>
              <a:t>Psalms 1:1-6</a:t>
            </a:r>
            <a:r>
              <a:rPr lang="en-US" dirty="0"/>
              <a:t> – “1 Blessed is the man who walks not in the counsel of the wicked, nor stands in the way of sinners, nor sits in the seat of scoffers; 2 but his delight is in the law of the Lord, and </a:t>
            </a:r>
            <a:r>
              <a:rPr lang="en-US" b="1" dirty="0"/>
              <a:t>on his law he meditates</a:t>
            </a:r>
            <a:r>
              <a:rPr lang="en-US" dirty="0"/>
              <a:t> day and night. 3 He is like a tree planted by streams of water that yields its fruit in its season, and its leaf does not wither. In all that he does, he prospers. 4 The wicked are not so, but are like chaff that the wind drives away. 5 Therefore the wicked will not stand in the judgment, nor sinners in the congregation of the righteous; 6 for the Lord knows the way of the righteous, but the way of the wicked will perish.”</a:t>
            </a:r>
          </a:p>
          <a:p>
            <a:endParaRPr lang="en-US" dirty="0"/>
          </a:p>
          <a:p>
            <a:r>
              <a:rPr lang="en-US" b="1" dirty="0"/>
              <a:t>I Timothy 4:13</a:t>
            </a:r>
            <a:r>
              <a:rPr lang="en-US" dirty="0"/>
              <a:t> – “Until I come, devote yourself to the public </a:t>
            </a:r>
            <a:r>
              <a:rPr lang="en-US" b="1" dirty="0"/>
              <a:t>reading of Scripture</a:t>
            </a:r>
            <a:r>
              <a:rPr lang="en-US" dirty="0"/>
              <a:t>, to exhortation, to teaching.”</a:t>
            </a:r>
          </a:p>
          <a:p>
            <a:endParaRPr lang="en-US" dirty="0"/>
          </a:p>
          <a:p>
            <a:r>
              <a:rPr lang="en-US" b="1" dirty="0"/>
              <a:t>Hosea 4:6</a:t>
            </a:r>
            <a:r>
              <a:rPr lang="en-US" dirty="0"/>
              <a:t> – “6 My people are </a:t>
            </a:r>
            <a:r>
              <a:rPr lang="en-US" b="1" dirty="0"/>
              <a:t>destroyed for lack of knowledge</a:t>
            </a:r>
            <a:r>
              <a:rPr lang="en-US" dirty="0"/>
              <a:t>; because you have rejected knowledge, I reject you from being a priest to me. And since you have forgotten the law of your God, I also will forget your children.”</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66AFFAE4-CDA0-B223-888A-0AC2D4D6BDB1}"/>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8247C387-303D-74A0-19E1-3EB918C0E8C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94136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17:22-28</a:t>
            </a:r>
            <a:r>
              <a:rPr lang="en-US" dirty="0"/>
              <a:t> – “22 So Paul, standing in the midst of the Areopagus, said: ‘Men of Athens, I perceive that in every way you are very religious. 23 For as I passed along and observed the objects of your worship, I found also an altar with this inscription, “To the unknown god.” What therefore you worship as unknown, this I proclaim to you. 24 The God who made the world and everything in it, being Lord of heaven and earth, does not live in temples made by man, 25 nor is he served by human hands, as though he needed anything, since he himself gives to all mankind life and breath and everything. 26 And he made from one man every nation of mankind to live on all the face of the earth, having determined allotted periods and the boundaries of their dwelling place, 27 </a:t>
            </a:r>
            <a:r>
              <a:rPr lang="en-US" b="1" dirty="0"/>
              <a:t>that they should seek God</a:t>
            </a:r>
            <a:r>
              <a:rPr lang="en-US" dirty="0"/>
              <a:t>, in the hope that they might feel their way toward him and find him. Yet he is actually not far from each one of us, 28 for “In him we live and move and have our being”; as even some of your own poets have said, “For we are indeed his offspring.””</a:t>
            </a:r>
          </a:p>
          <a:p>
            <a:endParaRPr lang="en-US" dirty="0"/>
          </a:p>
          <a:p>
            <a:r>
              <a:rPr lang="en-US" b="1" dirty="0"/>
              <a:t>I Corinthians 1:21</a:t>
            </a:r>
            <a:r>
              <a:rPr lang="en-US" dirty="0"/>
              <a:t> – “For since, in the wisdom of God, the world did not know God through wisdom, it pleased God through the folly of </a:t>
            </a:r>
            <a:r>
              <a:rPr lang="en-US" b="1" dirty="0"/>
              <a:t>what we preach to save those who believe</a:t>
            </a:r>
            <a:r>
              <a:rPr lang="en-US" dirty="0"/>
              <a:t>.”</a:t>
            </a:r>
          </a:p>
          <a:p>
            <a:endParaRPr lang="en-US" dirty="0"/>
          </a:p>
          <a:p>
            <a:r>
              <a:rPr lang="en-US" b="1" dirty="0"/>
              <a:t>Luke 24:44</a:t>
            </a:r>
            <a:r>
              <a:rPr lang="en-US" dirty="0"/>
              <a:t> – “Then he said to them, ‘</a:t>
            </a:r>
            <a:r>
              <a:rPr lang="en-US" b="1" dirty="0"/>
              <a:t>These are my words</a:t>
            </a:r>
            <a:r>
              <a:rPr lang="en-US" dirty="0"/>
              <a:t> that I spoke to you while I was still with you, that everything written about me in the Law of Moses and the Prophets and the Psalms must be fulfilled.’“</a:t>
            </a:r>
          </a:p>
          <a:p>
            <a:endParaRPr lang="en-US" dirty="0"/>
          </a:p>
          <a:p>
            <a:r>
              <a:rPr lang="en-US" b="1" dirty="0"/>
              <a:t>John 5:39-40</a:t>
            </a:r>
            <a:r>
              <a:rPr lang="en-US" dirty="0"/>
              <a:t> – “39 You search the Scriptures because you think that in them you have eternal life; and it is </a:t>
            </a:r>
            <a:r>
              <a:rPr lang="en-US" b="1" dirty="0"/>
              <a:t>they that bear witness about me</a:t>
            </a:r>
            <a:r>
              <a:rPr lang="en-US" dirty="0"/>
              <a:t>, 40 yet you refuse to come to me that you may have life.”</a:t>
            </a:r>
          </a:p>
          <a:p>
            <a:endParaRPr lang="en-US" dirty="0"/>
          </a:p>
          <a:p>
            <a:r>
              <a:rPr lang="en-US" b="1" dirty="0"/>
              <a:t>Revelation 21:1-4</a:t>
            </a:r>
            <a:r>
              <a:rPr lang="en-US" dirty="0"/>
              <a:t> – “Then I saw </a:t>
            </a:r>
            <a:r>
              <a:rPr lang="en-US" b="1" dirty="0"/>
              <a:t>a new heaven and a new earth</a:t>
            </a:r>
            <a:r>
              <a:rPr lang="en-US" dirty="0"/>
              <a:t>, for the first heaven and the first earth had passed away, and the sea was no more. 2 And I saw the holy city, new Jerusalem, coming down out of heaven from God, prepared as a bride adorned for her husband. 3 And I heard a loud voice from the throne saying, ‘Behold, the dwelling place of God is with man. He will dwell with them, and they will be his people, and God himself will be with them as their God. 4 He will wipe away every tear from their eyes, and death shall be no more, neither shall there be mourning nor crying nor pain anymore, for the former things have passed away.’“</a:t>
            </a:r>
          </a:p>
          <a:p>
            <a:endParaRPr lang="en-US" dirty="0"/>
          </a:p>
          <a:p>
            <a:r>
              <a:rPr lang="en-US" b="1" dirty="0"/>
              <a:t>Revelation 20:10</a:t>
            </a:r>
            <a:r>
              <a:rPr lang="en-US" dirty="0"/>
              <a:t> – “and the devil who had deceived them was </a:t>
            </a:r>
            <a:r>
              <a:rPr lang="en-US" b="1" dirty="0"/>
              <a:t>thrown into the lake of fire and sulfur</a:t>
            </a:r>
            <a:r>
              <a:rPr lang="en-US" dirty="0"/>
              <a:t> where the beast and the false prophet were, and they will be tormented day and night forever and ever.”</a:t>
            </a:r>
          </a:p>
          <a:p>
            <a:endParaRPr lang="en-US" dirty="0"/>
          </a:p>
          <a:p>
            <a:r>
              <a:rPr lang="en-US" b="1" dirty="0"/>
              <a:t>John 6:44-45</a:t>
            </a:r>
            <a:r>
              <a:rPr lang="en-US" dirty="0"/>
              <a:t> – “44 No one can come to me unless the Father who sent me draws him. And I will raise him up on the last day. 45 It is written in the Prophets, 'And they will all be taught by God.' </a:t>
            </a:r>
            <a:r>
              <a:rPr lang="en-US" b="1" dirty="0"/>
              <a:t>Everyone who has heard and learned</a:t>
            </a:r>
            <a:r>
              <a:rPr lang="en-US" dirty="0"/>
              <a:t> from the Father comes to me”</a:t>
            </a:r>
          </a:p>
          <a:p>
            <a:endParaRPr lang="en-US" dirty="0"/>
          </a:p>
          <a:p>
            <a:r>
              <a:rPr lang="en-US" b="1" dirty="0"/>
              <a:t>John 8:31-32</a:t>
            </a:r>
            <a:r>
              <a:rPr lang="en-US" b="0" dirty="0"/>
              <a:t> – “31 So Jesus said to the Jews who had believed in him, ‘</a:t>
            </a:r>
            <a:r>
              <a:rPr lang="en-US" b="1" dirty="0"/>
              <a:t>If you abide in my word</a:t>
            </a:r>
            <a:r>
              <a:rPr lang="en-US" b="0" dirty="0"/>
              <a:t>, you are truly my disciples, 32 and you will know the truth, and the truth will set you free.’“</a:t>
            </a:r>
          </a:p>
          <a:p>
            <a:endParaRPr lang="en-US" b="0" dirty="0"/>
          </a:p>
          <a:p>
            <a:r>
              <a:rPr lang="en-US" b="1" dirty="0"/>
              <a:t>Mark 16:16</a:t>
            </a:r>
            <a:r>
              <a:rPr lang="en-US" b="0" dirty="0"/>
              <a:t> – “Whoever believes and is baptized </a:t>
            </a:r>
            <a:r>
              <a:rPr lang="en-US" b="1" dirty="0"/>
              <a:t>will be saved</a:t>
            </a:r>
            <a:r>
              <a:rPr lang="en-US" b="0" dirty="0"/>
              <a:t>, but whoever does not believe will be condemned.”</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A32BC11C-DA69-2FE2-E196-97D37D7123ED}"/>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7D8085AF-4D50-02F7-BE1B-BB14F097B71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39320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Ephesians 2:8-10</a:t>
            </a:r>
            <a:r>
              <a:rPr lang="en-US" dirty="0"/>
              <a:t> – “8 For by grace you have been saved through faith. And this is not your own doing; it is the gift of God, 9 not a result of works, so that no one may boast. 10 For we are his workmanship, </a:t>
            </a:r>
            <a:r>
              <a:rPr lang="en-US" b="1" dirty="0"/>
              <a:t>created in Christ Jesus for good works</a:t>
            </a:r>
            <a:r>
              <a:rPr lang="en-US" dirty="0"/>
              <a:t>, which God prepared beforehand, that we should walk in them.”</a:t>
            </a:r>
          </a:p>
          <a:p>
            <a:endParaRPr lang="en-US" dirty="0"/>
          </a:p>
          <a:p>
            <a:r>
              <a:rPr lang="en-US" b="1" dirty="0"/>
              <a:t>Revelation 14:13</a:t>
            </a:r>
            <a:r>
              <a:rPr lang="en-US" dirty="0"/>
              <a:t> – “And I heard a voice from heaven saying, ‘Write this: Blessed are the dead who die in the Lord from now on.’ ‘Blessed indeed,’ says the Spirit, ‘that they may rest from their labors, </a:t>
            </a:r>
            <a:r>
              <a:rPr lang="en-US" b="1" dirty="0"/>
              <a:t>for their deeds follow them</a:t>
            </a:r>
            <a:r>
              <a:rPr lang="en-US" dirty="0"/>
              <a:t>!’“</a:t>
            </a:r>
          </a:p>
          <a:p>
            <a:endParaRPr lang="en-US" dirty="0"/>
          </a:p>
          <a:p>
            <a:r>
              <a:rPr lang="en-US" b="1" dirty="0"/>
              <a:t>Philippians 2:12-13</a:t>
            </a:r>
            <a:r>
              <a:rPr lang="en-US" dirty="0"/>
              <a:t> – “12 Therefore, my beloved, </a:t>
            </a:r>
            <a:r>
              <a:rPr lang="en-US" b="1" dirty="0"/>
              <a:t>as you have always obeyed, so now</a:t>
            </a:r>
            <a:r>
              <a:rPr lang="en-US" dirty="0"/>
              <a:t>, not only as in my presence but much more in my absence, </a:t>
            </a:r>
            <a:r>
              <a:rPr lang="en-US" b="1" dirty="0"/>
              <a:t>work out your own salvation</a:t>
            </a:r>
            <a:r>
              <a:rPr lang="en-US" dirty="0"/>
              <a:t> with fear and trembling, 13 for </a:t>
            </a:r>
            <a:r>
              <a:rPr lang="en-US" b="1" dirty="0"/>
              <a:t>it is God who works in you</a:t>
            </a:r>
            <a:r>
              <a:rPr lang="en-US" dirty="0"/>
              <a:t>, both to will and </a:t>
            </a:r>
            <a:r>
              <a:rPr lang="en-US" b="1" dirty="0"/>
              <a:t>to work for his good pleasure</a:t>
            </a:r>
            <a:r>
              <a:rPr lang="en-US" dirty="0"/>
              <a:t>.”</a:t>
            </a:r>
          </a:p>
          <a:p>
            <a:endParaRPr lang="en-US" dirty="0"/>
          </a:p>
          <a:p>
            <a:r>
              <a:rPr lang="en-US" b="1" dirty="0"/>
              <a:t>I Corinthians 15:58</a:t>
            </a:r>
            <a:r>
              <a:rPr lang="en-US" dirty="0"/>
              <a:t> – “Therefore, my beloved brothers, be steadfast, immovable, </a:t>
            </a:r>
            <a:r>
              <a:rPr lang="en-US" b="1" dirty="0"/>
              <a:t>always abounding in the work of the Lord</a:t>
            </a:r>
            <a:r>
              <a:rPr lang="en-US" dirty="0"/>
              <a:t>, knowing that in the Lord </a:t>
            </a:r>
            <a:r>
              <a:rPr lang="en-US" b="1" dirty="0"/>
              <a:t>your labor is not in vain</a:t>
            </a:r>
            <a:r>
              <a:rPr lang="en-US" dirty="0"/>
              <a:t>.”</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754B2AD9-C0DD-09D7-AB5A-CA38CC792806}"/>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E3F61692-9596-DCD9-7558-CABC687B6E0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33478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17:20-21</a:t>
            </a:r>
            <a:r>
              <a:rPr lang="en-US" dirty="0"/>
              <a:t> – “20 "I do not ask for these only, but also for those who will believe in me through their word, 21 </a:t>
            </a:r>
            <a:r>
              <a:rPr lang="en-US" b="1" dirty="0"/>
              <a:t>that they may all be one</a:t>
            </a:r>
            <a:r>
              <a:rPr lang="en-US" dirty="0"/>
              <a:t>, just as you, Father, are in me, and I in you, that they also may be in us, so that the world may believe that you have sent me.”</a:t>
            </a:r>
          </a:p>
          <a:p>
            <a:endParaRPr lang="en-US" dirty="0"/>
          </a:p>
          <a:p>
            <a:r>
              <a:rPr lang="en-US" b="1" dirty="0"/>
              <a:t>I Corinthians 1:10-13</a:t>
            </a:r>
            <a:r>
              <a:rPr lang="en-US" dirty="0"/>
              <a:t> – “10 I appeal to you, brothers, by the name of our Lord Jesus Christ, that all of you agree and that there </a:t>
            </a:r>
            <a:r>
              <a:rPr lang="en-US" b="1" dirty="0"/>
              <a:t>be no divisions among you</a:t>
            </a:r>
            <a:r>
              <a:rPr lang="en-US" dirty="0"/>
              <a:t>, but that you be united in the same mind and the same judgment. 11 For it has been reported to me by Chloe's people that there is quarreling among you, my brothers. 12 What I mean is that each one of you says, ‘I follow Paul,’ or ‘I follow Apollos,’ or ‘I follow Cephas,’ or ‘I follow Christ.’ 13 Is Christ divided? Was Paul crucified for you? Or were you baptized in the name of Paul?”</a:t>
            </a:r>
          </a:p>
          <a:p>
            <a:endParaRPr lang="en-US" dirty="0"/>
          </a:p>
          <a:p>
            <a:r>
              <a:rPr lang="en-US" b="1" dirty="0"/>
              <a:t>I Corinthians 3:1-7</a:t>
            </a:r>
            <a:r>
              <a:rPr lang="en-US" dirty="0"/>
              <a:t> – “3 And I, brethren, could not speak unto you as unto spiritual, but as unto carnal, as unto babes in Christ. 2 I fed you with milk, not with meat; for ye were not yet able (to bear it): nay, not even now are ye able; 3 for ye are yet carnal: for whereas there is among you jealousy and strife, are ye not carnal, and do ye not walk </a:t>
            </a:r>
            <a:r>
              <a:rPr lang="en-US" b="1" dirty="0"/>
              <a:t>after the manner of men</a:t>
            </a:r>
            <a:r>
              <a:rPr lang="en-US" dirty="0"/>
              <a:t>? 4 For when one saith, I am of Paul; and another, I am of Apollos; are ye not men? 5 What then is Apollos? and what is Paul? Ministers through whom ye believed; and each as the Lord gave to him. 6 I planted, Apollos watered; but God gave the increase. 7 So then neither is he that planteth anything, neither he that watereth; but God that giveth the increase.” (ASV)</a:t>
            </a:r>
          </a:p>
          <a:p>
            <a:endParaRPr lang="en-US" dirty="0"/>
          </a:p>
          <a:p>
            <a:r>
              <a:rPr lang="en-US" b="1" dirty="0"/>
              <a:t>I Corinthians 11:17-18</a:t>
            </a:r>
            <a:r>
              <a:rPr lang="en-US" dirty="0"/>
              <a:t> – “17 But in the following instructions I do not commend you, because when you come together it is not for the better but for the worse. 18 For, in the first place, when you come together as a church, I hear that there are </a:t>
            </a:r>
            <a:r>
              <a:rPr lang="en-US" b="1" dirty="0"/>
              <a:t>divisions among you</a:t>
            </a:r>
            <a:r>
              <a:rPr lang="en-US" dirty="0"/>
              <a:t>. And I believe it in part”</a:t>
            </a:r>
          </a:p>
          <a:p>
            <a:endParaRPr lang="en-US" dirty="0"/>
          </a:p>
          <a:p>
            <a:r>
              <a:rPr lang="en-US" b="1" dirty="0"/>
              <a:t>Ephesians 4:1-6</a:t>
            </a:r>
            <a:r>
              <a:rPr lang="en-US" dirty="0"/>
              <a:t> – “1 I therefore, a prisoner for the Lord, urge you to walk in a manner worthy of the calling to which you have been called, 2 with all humility and gentleness, with patience, bearing with one another in love, 3 </a:t>
            </a:r>
            <a:r>
              <a:rPr lang="en-US" b="1" dirty="0"/>
              <a:t>eager to maintain the unity of the Spirit</a:t>
            </a:r>
            <a:r>
              <a:rPr lang="en-US" dirty="0"/>
              <a:t> in the bond of peace. 4 There is one body and one Spirit – just as you were called to the one hope that belongs to your call – 5 one Lord, one faith, one baptism, 6 one God and Father of all, who is over all and through all and in all.”</a:t>
            </a:r>
          </a:p>
          <a:p>
            <a:endParaRPr lang="en-US" dirty="0"/>
          </a:p>
          <a:p>
            <a:r>
              <a:rPr lang="en-US" b="1" dirty="0"/>
              <a:t>Psalms 133:1</a:t>
            </a:r>
            <a:r>
              <a:rPr lang="en-US" dirty="0"/>
              <a:t> – “Behold, how good and pleasant it is when </a:t>
            </a:r>
            <a:r>
              <a:rPr lang="en-US" b="1" dirty="0"/>
              <a:t>brothers dwell in unity</a:t>
            </a:r>
            <a:r>
              <a:rPr lang="en-US" dirty="0"/>
              <a:t>!”</a:t>
            </a:r>
          </a:p>
          <a:p>
            <a:endParaRPr lang="en-US" dirty="0"/>
          </a:p>
          <a:p>
            <a:r>
              <a:rPr lang="en-US" b="1" dirty="0"/>
              <a:t>I Corinthians 14:33</a:t>
            </a:r>
            <a:r>
              <a:rPr lang="en-US" dirty="0"/>
              <a:t> – “For God is </a:t>
            </a:r>
            <a:r>
              <a:rPr lang="en-US" b="1" dirty="0"/>
              <a:t>not a God of confusion</a:t>
            </a:r>
            <a:r>
              <a:rPr lang="en-US" dirty="0"/>
              <a:t> but of peace. </a:t>
            </a:r>
            <a:r>
              <a:rPr lang="en-US" strike="sngStrike" baseline="0" dirty="0"/>
              <a:t>As in all the churches of the saints</a:t>
            </a:r>
            <a:r>
              <a:rPr lang="en-US" dirty="0"/>
              <a:t>”</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876857CD-B6DC-9DC7-5068-F5D6893A7CB1}"/>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4C2F591A-C107-A15F-4B39-280615A8DEB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846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Peter 1:22-23</a:t>
            </a:r>
            <a:r>
              <a:rPr lang="en-US" dirty="0"/>
              <a:t> – “22 Having </a:t>
            </a:r>
            <a:r>
              <a:rPr lang="en-US" b="1" dirty="0"/>
              <a:t>purified your souls by your obedience to the truth</a:t>
            </a:r>
            <a:r>
              <a:rPr lang="en-US" dirty="0"/>
              <a:t> for a sincere brotherly love, love one another earnestly from a pure heart, 23 since you have been born again, not of perishable seed but of imperishable, through the living and abiding word of God”</a:t>
            </a:r>
          </a:p>
          <a:p>
            <a:endParaRPr lang="en-US" dirty="0"/>
          </a:p>
          <a:p>
            <a:r>
              <a:rPr lang="en-US" b="1" dirty="0"/>
              <a:t>John 15:1-3</a:t>
            </a:r>
            <a:r>
              <a:rPr lang="en-US" dirty="0"/>
              <a:t> – “1 I am the true vine, and my Father is the vinedresser. 2 Every branch of mine that does not bear fruit he takes away, and every branch that does bear fruit he prunes, that it may bear more fruit. 3 </a:t>
            </a:r>
            <a:r>
              <a:rPr lang="en-US" b="1" dirty="0"/>
              <a:t>Already you are clean because of the word that I have spoken to you</a:t>
            </a:r>
            <a:r>
              <a:rPr lang="en-US" dirty="0"/>
              <a:t>.”</a:t>
            </a:r>
            <a:br>
              <a:rPr lang="en-US" dirty="0"/>
            </a:br>
            <a:endParaRPr lang="en-US" dirty="0"/>
          </a:p>
          <a:p>
            <a:r>
              <a:rPr lang="en-US" b="1" dirty="0"/>
              <a:t>James 1:21</a:t>
            </a:r>
            <a:r>
              <a:rPr lang="en-US" dirty="0"/>
              <a:t> – “Therefore </a:t>
            </a:r>
            <a:r>
              <a:rPr lang="en-US" b="1" dirty="0"/>
              <a:t>put away all filthiness and rampant wickedness</a:t>
            </a:r>
            <a:r>
              <a:rPr lang="en-US" dirty="0"/>
              <a:t> and receive with meekness the implanted word, which is able to save your souls.”</a:t>
            </a:r>
          </a:p>
          <a:p>
            <a:endParaRPr lang="en-US" dirty="0"/>
          </a:p>
          <a:p>
            <a:r>
              <a:rPr lang="en-US" b="1" dirty="0"/>
              <a:t>II Corinthians 6:16-7:1</a:t>
            </a:r>
            <a:r>
              <a:rPr lang="en-US" dirty="0"/>
              <a:t> – “16 </a:t>
            </a:r>
            <a:r>
              <a:rPr lang="en-US" b="1" dirty="0"/>
              <a:t>What agreement has the temple of God with idols</a:t>
            </a:r>
            <a:r>
              <a:rPr lang="en-US" dirty="0"/>
              <a:t>? For we are the temple of the living God; as God said, ‘I will make my dwelling among them and walk among them, and I will be their God, and they shall be my people. 17 </a:t>
            </a:r>
            <a:r>
              <a:rPr lang="en-US" b="1" dirty="0"/>
              <a:t>Therefore go out from their midst, and be separate from them</a:t>
            </a:r>
            <a:r>
              <a:rPr lang="en-US" dirty="0"/>
              <a:t>, says the Lord, and </a:t>
            </a:r>
            <a:r>
              <a:rPr lang="en-US" b="1" dirty="0"/>
              <a:t>touch no unclean thing</a:t>
            </a:r>
            <a:r>
              <a:rPr lang="en-US" dirty="0"/>
              <a:t>; then I will welcome you, 18 and I will be a father to you, and you shall be sons and daughters to me, says the Lord Almighty.’ 7 Since we have these promises, beloved, </a:t>
            </a:r>
            <a:r>
              <a:rPr lang="en-US" b="1" dirty="0"/>
              <a:t>let us cleanse ourselves</a:t>
            </a:r>
            <a:r>
              <a:rPr lang="en-US" dirty="0"/>
              <a:t> from every defilement of body and spirit, bringing holiness to completion in the fear of God.”</a:t>
            </a:r>
          </a:p>
          <a:p>
            <a:endParaRPr lang="en-US" dirty="0"/>
          </a:p>
          <a:p>
            <a:r>
              <a:rPr lang="en-US" b="1" dirty="0"/>
              <a:t>I Thessalonians 5:22</a:t>
            </a:r>
            <a:r>
              <a:rPr lang="en-US" dirty="0"/>
              <a:t> – “</a:t>
            </a:r>
            <a:r>
              <a:rPr lang="en-US" b="1" dirty="0"/>
              <a:t>Abstain from every form of evil</a:t>
            </a:r>
            <a:r>
              <a:rPr lang="en-US" dirty="0"/>
              <a:t>.”</a:t>
            </a:r>
          </a:p>
          <a:p>
            <a:endParaRPr lang="en-US" dirty="0"/>
          </a:p>
          <a:p>
            <a:r>
              <a:rPr lang="en-US" b="1" dirty="0"/>
              <a:t>Ephesians 5:11</a:t>
            </a:r>
            <a:r>
              <a:rPr lang="en-US" dirty="0"/>
              <a:t> – “</a:t>
            </a:r>
            <a:r>
              <a:rPr lang="en-US" b="1" dirty="0"/>
              <a:t>Take no part</a:t>
            </a:r>
            <a:r>
              <a:rPr lang="en-US" dirty="0"/>
              <a:t> in the unfruitful works of darkness, but instead expose them.”</a:t>
            </a:r>
          </a:p>
          <a:p>
            <a:endParaRPr lang="en-US" dirty="0"/>
          </a:p>
          <a:p>
            <a:r>
              <a:rPr lang="en-US" b="1" dirty="0"/>
              <a:t>I Peter 2:1-2</a:t>
            </a:r>
            <a:r>
              <a:rPr lang="en-US" dirty="0"/>
              <a:t> – “1 So </a:t>
            </a:r>
            <a:r>
              <a:rPr lang="en-US" b="1" dirty="0"/>
              <a:t>put away all malice and all deceit and hypocrisy and envy and all slander</a:t>
            </a:r>
            <a:r>
              <a:rPr lang="en-US" dirty="0"/>
              <a:t>. 2 Like newborn infants, long for the pure spiritual milk, that by it you may grow up to salvation”</a:t>
            </a:r>
          </a:p>
          <a:p>
            <a:endParaRPr lang="en-US" dirty="0"/>
          </a:p>
          <a:p>
            <a:r>
              <a:rPr lang="en-US" b="1" dirty="0"/>
              <a:t>II Peter 1:5-11</a:t>
            </a:r>
            <a:r>
              <a:rPr lang="en-US" dirty="0"/>
              <a:t> – “5 For this very reason, make every effort to </a:t>
            </a:r>
            <a:r>
              <a:rPr lang="en-US" b="1" dirty="0"/>
              <a:t>supplement your faith with virtue</a:t>
            </a:r>
            <a:r>
              <a:rPr lang="en-US" dirty="0"/>
              <a:t>, and virtue with knowledge, 6 and knowledge with self-control, and self-control with steadfastness, and steadfastness with godliness, 7 and godliness with brotherly affection, and brotherly affection with love. 8 For if these qualities are yours and are increasing, they keep you from being ineffective or unfruitful in the knowledge of our Lord Jesus Christ. 9 For whoever lacks these qualities is so nearsighted that he is blind, having forgotten that he was cleansed from his former sins. 10 Therefore, brothers, </a:t>
            </a:r>
            <a:r>
              <a:rPr lang="en-US" b="1" dirty="0"/>
              <a:t>be all the more diligent</a:t>
            </a:r>
            <a:r>
              <a:rPr lang="en-US" dirty="0"/>
              <a:t> to make your calling and election sure, for if you practice these qualities you will never fall. 11 For in this way there will be richly provided for you an entrance into the eternal kingdom of our Lord and Savior Jesus Christ.”</a:t>
            </a:r>
          </a:p>
          <a:p>
            <a:endParaRPr lang="en-US" dirty="0"/>
          </a:p>
          <a:p>
            <a:r>
              <a:rPr lang="en-US" b="1" dirty="0"/>
              <a:t>I Corinthians 12:27</a:t>
            </a:r>
            <a:r>
              <a:rPr lang="en-US" dirty="0"/>
              <a:t> – “Now </a:t>
            </a:r>
            <a:r>
              <a:rPr lang="en-US" b="1" dirty="0"/>
              <a:t>you are the body of Christ</a:t>
            </a:r>
            <a:r>
              <a:rPr lang="en-US" dirty="0"/>
              <a:t> and individually members of it.”</a:t>
            </a:r>
          </a:p>
        </p:txBody>
      </p:sp>
      <p:sp>
        <p:nvSpPr>
          <p:cNvPr id="4" name="Slide Number Placeholder 3"/>
          <p:cNvSpPr>
            <a:spLocks noGrp="1"/>
          </p:cNvSpPr>
          <p:nvPr>
            <p:ph type="sldNum" sz="quarter" idx="5"/>
          </p:nvPr>
        </p:nvSpPr>
        <p:spPr/>
        <p:txBody>
          <a:bodyPr/>
          <a:lstStyle/>
          <a:p>
            <a:pPr defTabSz="495256">
              <a:defRPr/>
            </a:pPr>
            <a:fld id="{ED4A55F3-C173-4D82-B0F7-E89A9F770756}" type="slidenum">
              <a:rPr lang="en-US">
                <a:solidFill>
                  <a:prstClr val="black"/>
                </a:solidFill>
                <a:latin typeface="Aptos" panose="02110004020202020204"/>
              </a:rPr>
              <a:pPr defTabSz="495256">
                <a:defRPr/>
              </a:pPr>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D47E7E11-2EA0-97DD-46D3-B27149BF3D00}"/>
              </a:ext>
            </a:extLst>
          </p:cNvPr>
          <p:cNvSpPr>
            <a:spLocks noGrp="1"/>
          </p:cNvSpPr>
          <p:nvPr>
            <p:ph type="dt" idx="1"/>
          </p:nvPr>
        </p:nvSpPr>
        <p:spPr/>
        <p:txBody>
          <a:bodyPr/>
          <a:lstStyle/>
          <a:p>
            <a:r>
              <a:rPr lang="en-US"/>
              <a:t>8/18/2024 am</a:t>
            </a:r>
          </a:p>
        </p:txBody>
      </p:sp>
      <p:sp>
        <p:nvSpPr>
          <p:cNvPr id="6" name="Footer Placeholder 5">
            <a:extLst>
              <a:ext uri="{FF2B5EF4-FFF2-40B4-BE49-F238E27FC236}">
                <a16:creationId xmlns:a16="http://schemas.microsoft.com/office/drawing/2014/main" id="{F3ED6C9A-D5FE-7F0C-022A-70626605707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593821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B9E70A-0AAC-441E-AF35-645514F79134}"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1955410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AAB9E70A-0AAC-441E-AF35-645514F79134}"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3219152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B9E70A-0AAC-441E-AF35-645514F79134}"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412586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B9E70A-0AAC-441E-AF35-645514F79134}"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689B2-E24B-4AED-A868-3E92A20AEA99}"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55152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B9E70A-0AAC-441E-AF35-645514F79134}"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3655799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B9E70A-0AAC-441E-AF35-645514F79134}"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689B2-E24B-4AED-A868-3E92A20AEA99}"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438923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B9E70A-0AAC-441E-AF35-645514F79134}"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3600099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B9E70A-0AAC-441E-AF35-645514F79134}"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1319853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B9E70A-0AAC-441E-AF35-645514F79134}"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1445018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B9E70A-0AAC-441E-AF35-645514F79134}"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319274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B9E70A-0AAC-441E-AF35-645514F79134}"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271148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B9E70A-0AAC-441E-AF35-645514F79134}"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1058086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B9E70A-0AAC-441E-AF35-645514F79134}" type="datetimeFigureOut">
              <a:rPr lang="en-US" smtClean="0"/>
              <a:t>1/10/2025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2605023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B9E70A-0AAC-441E-AF35-645514F79134}"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3396524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9E70A-0AAC-441E-AF35-645514F79134}" type="datetimeFigureOut">
              <a:rPr lang="en-US" smtClean="0"/>
              <a:t>1/10/2025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1630767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B9E70A-0AAC-441E-AF35-645514F79134}"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474961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B9E70A-0AAC-441E-AF35-645514F79134}" type="datetimeFigureOut">
              <a:rPr lang="en-US" smtClean="0"/>
              <a:t>1/10/2025</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E1C689B2-E24B-4AED-A868-3E92A20AEA99}" type="slidenum">
              <a:rPr lang="en-US" smtClean="0"/>
              <a:t>‹#›</a:t>
            </a:fld>
            <a:endParaRPr lang="en-US"/>
          </a:p>
        </p:txBody>
      </p:sp>
    </p:spTree>
    <p:extLst>
      <p:ext uri="{BB962C8B-B14F-4D97-AF65-F5344CB8AC3E}">
        <p14:creationId xmlns:p14="http://schemas.microsoft.com/office/powerpoint/2010/main" val="3140689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AB9E70A-0AAC-441E-AF35-645514F79134}" type="datetimeFigureOut">
              <a:rPr lang="en-US" smtClean="0"/>
              <a:t>1/10/2025</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E1C689B2-E24B-4AED-A868-3E92A20AEA99}" type="slidenum">
              <a:rPr lang="en-US" smtClean="0"/>
              <a:t>‹#›</a:t>
            </a:fld>
            <a:endParaRPr lang="en-US"/>
          </a:p>
        </p:txBody>
      </p:sp>
    </p:spTree>
    <p:extLst>
      <p:ext uri="{BB962C8B-B14F-4D97-AF65-F5344CB8AC3E}">
        <p14:creationId xmlns:p14="http://schemas.microsoft.com/office/powerpoint/2010/main" val="354538321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85064D3A-9C65-4E7B-0EFB-76FB4565D10F}"/>
              </a:ext>
            </a:extLst>
          </p:cNvPr>
          <p:cNvSpPr>
            <a:spLocks noGrp="1"/>
          </p:cNvSpPr>
          <p:nvPr>
            <p:ph type="subTitle" idx="1"/>
          </p:nvPr>
        </p:nvSpPr>
        <p:spPr>
          <a:xfrm>
            <a:off x="248920" y="2550696"/>
            <a:ext cx="4954250" cy="523220"/>
          </a:xfrm>
        </p:spPr>
        <p:txBody>
          <a:bodyPr>
            <a:spAutoFit/>
          </a:bodyPr>
          <a:lstStyle/>
          <a:p>
            <a:r>
              <a:rPr lang="en-US" sz="2800" b="1" dirty="0">
                <a:solidFill>
                  <a:schemeClr val="bg1"/>
                </a:solidFill>
              </a:rPr>
              <a:t>Ephesians 5:23-27</a:t>
            </a:r>
          </a:p>
        </p:txBody>
      </p:sp>
      <p:sp>
        <p:nvSpPr>
          <p:cNvPr id="5" name="Title 33">
            <a:extLst>
              <a:ext uri="{FF2B5EF4-FFF2-40B4-BE49-F238E27FC236}">
                <a16:creationId xmlns:a16="http://schemas.microsoft.com/office/drawing/2014/main" id="{6CE02D14-5672-BB69-B92A-D8585EC9F4AE}"/>
              </a:ext>
            </a:extLst>
          </p:cNvPr>
          <p:cNvSpPr>
            <a:spLocks noGrp="1"/>
          </p:cNvSpPr>
          <p:nvPr>
            <p:ph type="ctrTitle"/>
          </p:nvPr>
        </p:nvSpPr>
        <p:spPr>
          <a:xfrm>
            <a:off x="248920" y="919480"/>
            <a:ext cx="8183880" cy="1631216"/>
          </a:xfrm>
        </p:spPr>
        <p:txBody>
          <a:bodyPr wrap="square" anchor="t">
            <a:spAutoFit/>
          </a:bodyPr>
          <a:lstStyle/>
          <a:p>
            <a:pPr>
              <a:lnSpc>
                <a:spcPts val="6000"/>
              </a:lnSpc>
            </a:pPr>
            <a:r>
              <a:rPr lang="en-US" sz="6000" b="1" dirty="0">
                <a:solidFill>
                  <a:schemeClr val="bg1"/>
                </a:solidFill>
              </a:rPr>
              <a:t>The Kind Of Church God Wants</a:t>
            </a:r>
            <a:r>
              <a:rPr lang="en-US" sz="2800" cap="none" dirty="0">
                <a:solidFill>
                  <a:schemeClr val="bg1"/>
                </a:solidFill>
              </a:rPr>
              <a:t> (Part 2)</a:t>
            </a:r>
          </a:p>
        </p:txBody>
      </p:sp>
    </p:spTree>
    <p:extLst>
      <p:ext uri="{BB962C8B-B14F-4D97-AF65-F5344CB8AC3E}">
        <p14:creationId xmlns:p14="http://schemas.microsoft.com/office/powerpoint/2010/main" val="3136976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5521512"/>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90000"/>
              </a:lnSpc>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latin typeface="Century Gothic" panose="020B0502020202020204"/>
                <a:ea typeface="+mn-ea"/>
                <a:cs typeface="+mn-cs"/>
              </a:rPr>
              <a:t>That is clean</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Saints are purified by obeying the truth</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400" dirty="0">
                <a:solidFill>
                  <a:prstClr val="black"/>
                </a:solidFill>
              </a:rPr>
              <a:t>I Peter 1:22-23 – “Having purified your souls …”</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400" dirty="0">
                <a:solidFill>
                  <a:prstClr val="black"/>
                </a:solidFill>
              </a:rPr>
              <a:t>John 15:1-3 – “Already you are clean …”</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400" dirty="0">
                <a:solidFill>
                  <a:prstClr val="black"/>
                </a:solidFill>
              </a:rPr>
              <a:t>James 1:21 – “… put away all filthiness …”</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Christians are to have no fellowship with the works of darkness (immorality, error, etc.)</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400" dirty="0">
                <a:solidFill>
                  <a:prstClr val="black"/>
                </a:solidFill>
              </a:rPr>
              <a:t>II Corinthians 6:16-7:1 – “let us cleanse ourselves …”</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400" dirty="0">
                <a:solidFill>
                  <a:prstClr val="black"/>
                </a:solidFill>
              </a:rPr>
              <a:t>I Thessalonians 5:22 – “… every form of evil”</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400" dirty="0">
                <a:solidFill>
                  <a:prstClr val="black"/>
                </a:solidFill>
              </a:rPr>
              <a:t>Ephesians 5:11 – “Take no part …”</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400" dirty="0">
                <a:solidFill>
                  <a:prstClr val="black"/>
                </a:solidFill>
              </a:rPr>
              <a:t>I Peter 2:1-2 – “put away all malice and all deceit”</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400" dirty="0">
                <a:solidFill>
                  <a:prstClr val="black"/>
                </a:solidFill>
              </a:rPr>
              <a:t>II Peter 1:5-11 – “be all the more diligent …”</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To have a clean church, requires that each member be clean</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400" dirty="0">
                <a:solidFill>
                  <a:prstClr val="black"/>
                </a:solidFill>
              </a:rPr>
              <a:t>I Corinthians 12:27 – “you are the body of Christ… ”</a:t>
            </a:r>
            <a:endParaRPr kumimoji="0" lang="en-US" sz="2400" b="0" i="0" u="none" strike="noStrike" kern="1200" cap="none" spc="0" normalizeH="0" baseline="0" noProof="0" dirty="0">
              <a:ln>
                <a:noFill/>
              </a:ln>
              <a:solidFill>
                <a:prstClr val="black"/>
              </a:solidFill>
              <a:effectLst/>
              <a:uLnTx/>
              <a:uFillTx/>
              <a:latin typeface="Century Gothic" panose="020B0502020202020204"/>
            </a:endParaRPr>
          </a:p>
        </p:txBody>
      </p:sp>
    </p:spTree>
    <p:extLst>
      <p:ext uri="{BB962C8B-B14F-4D97-AF65-F5344CB8AC3E}">
        <p14:creationId xmlns:p14="http://schemas.microsoft.com/office/powerpoint/2010/main" val="20728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5632311"/>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90000"/>
              </a:lnSpc>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latin typeface="Century Gothic" panose="020B0502020202020204"/>
                <a:ea typeface="+mn-ea"/>
                <a:cs typeface="+mn-cs"/>
              </a:rPr>
              <a:t>That is sacrificing</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We need to have a mind like the saints in Macedonia</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II Corinthians 8:5 – “… overflowed in a wealth of generosity on their part”</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We must offer ourselves as a living sacrifice</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Romans 12:1-2 – “… present your bodies as a living sacrifice, holy and acceptable to God”</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Such a sacrifice includes our …</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Self</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Time</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Talents</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Money</a:t>
            </a:r>
            <a:endParaRPr kumimoji="0" lang="en-US" sz="2800" b="0" i="0" u="none" strike="noStrike" kern="1200" cap="none" spc="0" normalizeH="0" baseline="0" noProof="0" dirty="0">
              <a:ln>
                <a:noFill/>
              </a:ln>
              <a:solidFill>
                <a:prstClr val="black"/>
              </a:solidFill>
              <a:effectLst/>
              <a:uLnTx/>
              <a:uFillTx/>
              <a:latin typeface="Century Gothic" panose="020B0502020202020204"/>
            </a:endParaRPr>
          </a:p>
        </p:txBody>
      </p:sp>
    </p:spTree>
    <p:extLst>
      <p:ext uri="{BB962C8B-B14F-4D97-AF65-F5344CB8AC3E}">
        <p14:creationId xmlns:p14="http://schemas.microsoft.com/office/powerpoint/2010/main" val="1990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5687711"/>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90000"/>
              </a:lnSpc>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latin typeface="Century Gothic" panose="020B0502020202020204"/>
                <a:ea typeface="+mn-ea"/>
                <a:cs typeface="+mn-cs"/>
              </a:rPr>
              <a:t>That watches and looks ahead</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The Scriptures exhort saints to watch</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II Timothy 4:3-5 – “not endure sound teaching”</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Matthew 26:41 – “Watch and pray …”</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Revelation 16:15 – “the one who stays awake”</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Luke 12:37 – “whom the master finds awake”</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Why should we watch</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The devil is our adversary</a:t>
            </a:r>
          </a:p>
          <a:p>
            <a:pPr marL="1368425" lvl="3"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I Peter 5:8 – “Your adversary the devil prowls”</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The strongest was overcome – </a:t>
            </a:r>
            <a:r>
              <a:rPr lang="en-US" sz="2600" b="1" dirty="0">
                <a:solidFill>
                  <a:prstClr val="black"/>
                </a:solidFill>
              </a:rPr>
              <a:t>Samson</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The holiest was ensnared – </a:t>
            </a:r>
            <a:r>
              <a:rPr lang="en-US" sz="2600" b="1" dirty="0">
                <a:solidFill>
                  <a:prstClr val="black"/>
                </a:solidFill>
              </a:rPr>
              <a:t>David</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The wisest was deceived – </a:t>
            </a:r>
            <a:r>
              <a:rPr lang="en-US" sz="2600" b="1" dirty="0">
                <a:solidFill>
                  <a:prstClr val="black"/>
                </a:solidFill>
              </a:rPr>
              <a:t>Solomon</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The boldest was intimidated – </a:t>
            </a:r>
            <a:r>
              <a:rPr lang="en-US" sz="2600" b="1" dirty="0">
                <a:solidFill>
                  <a:prstClr val="black"/>
                </a:solidFill>
              </a:rPr>
              <a:t>Peter</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Christ will come as a thief</a:t>
            </a:r>
          </a:p>
          <a:p>
            <a:pPr marL="1368425" lvl="3" indent="-334963">
              <a:lnSpc>
                <a:spcPct val="90000"/>
              </a:lnSpc>
              <a:spcBef>
                <a:spcPts val="0"/>
              </a:spcBef>
              <a:spcAft>
                <a:spcPts val="0"/>
              </a:spcAft>
              <a:buClr>
                <a:prstClr val="black"/>
              </a:buClr>
              <a:buSzPct val="100000"/>
              <a:buFont typeface="Arial" panose="020B0604020202020204" pitchFamily="34" charset="0"/>
              <a:buChar char="•"/>
              <a:defRPr/>
            </a:pPr>
            <a:r>
              <a:rPr lang="en-US" sz="2400" dirty="0">
                <a:solidFill>
                  <a:prstClr val="black"/>
                </a:solidFill>
              </a:rPr>
              <a:t>Revelation 16:15 – “I am coming like a thief”</a:t>
            </a:r>
            <a:endParaRPr kumimoji="0" lang="en-US" sz="24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68372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5853910"/>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90000"/>
              </a:lnSpc>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latin typeface="Century Gothic" panose="020B0502020202020204"/>
                <a:ea typeface="+mn-ea"/>
                <a:cs typeface="+mn-cs"/>
              </a:rPr>
              <a:t>That is loving and affectionate</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God is the source and example of the greatest love</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John 3:16 – “… God so loved the world”</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Romans 5:8 – “… God shows his love for us …”</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Jesus expressed love and affection in His prayer to His Father</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John 17:20-23 – “… even as you loved me”</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We must love God, His Son, and our brethren because He first loved us</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I John 4:7-8, 19 – “… he first loved us”</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I Peter 1:22 – “love one another earnestly …”</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I Thessalonians 4:9 – “… taught by God to love”</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Our love is demonstrated by keeping (obeying) the commandments of God</a:t>
            </a:r>
            <a:endParaRPr kumimoji="0" lang="en-US" sz="24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027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4468916"/>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90000"/>
              </a:lnSpc>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latin typeface="Century Gothic" panose="020B0502020202020204"/>
                <a:ea typeface="+mn-ea"/>
                <a:cs typeface="+mn-cs"/>
              </a:rPr>
              <a:t>That worships in spirit and truth</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How we worship matters to God and it must matter to us</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Matthew 15:9 – “in vain do they worship me”</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John 4:23-24 – “worship the Father in spirit and truth”</a:t>
            </a:r>
          </a:p>
          <a:p>
            <a:pPr marL="1368425" lvl="3"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“in spirit” – proper attitude of mind</a:t>
            </a:r>
          </a:p>
          <a:p>
            <a:pPr marL="1368425" lvl="3"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“in truth” – by the word of God</a:t>
            </a:r>
          </a:p>
          <a:p>
            <a:pPr marL="1825625" lvl="4"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John 17:17 – “Sanctify them in the truth; your word is truth”</a:t>
            </a:r>
          </a:p>
        </p:txBody>
      </p:sp>
    </p:spTree>
    <p:extLst>
      <p:ext uri="{BB962C8B-B14F-4D97-AF65-F5344CB8AC3E}">
        <p14:creationId xmlns:p14="http://schemas.microsoft.com/office/powerpoint/2010/main" val="428185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DD34069-4053-46F0-7556-874884F40C64}"/>
              </a:ext>
            </a:extLst>
          </p:cNvPr>
          <p:cNvSpPr txBox="1"/>
          <p:nvPr/>
        </p:nvSpPr>
        <p:spPr>
          <a:xfrm>
            <a:off x="182880" y="1051560"/>
            <a:ext cx="8796528" cy="5632311"/>
          </a:xfrm>
          <a:prstGeom prst="rect">
            <a:avLst/>
          </a:prstGeom>
          <a:noFill/>
        </p:spPr>
        <p:txBody>
          <a:bodyPr wrap="square" rtlCol="0">
            <a:spAutoFit/>
          </a:bodyPr>
          <a:lstStyle/>
          <a:p>
            <a:pPr marL="914400" marR="0" lvl="1" indent="-450850" algn="l" defTabSz="457200" rtl="0" eaLnBrk="1" fontAlgn="auto" latinLnBrk="0" hangingPunct="1">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black"/>
                </a:solidFill>
                <a:effectLst/>
                <a:uLnTx/>
                <a:uFillTx/>
                <a:latin typeface="Century Gothic" panose="020B0502020202020204"/>
                <a:ea typeface="+mn-ea"/>
                <a:cs typeface="+mn-cs"/>
              </a:rPr>
              <a:t>That wears a God given name</a:t>
            </a:r>
          </a:p>
          <a:p>
            <a:pPr marL="914400" lvl="1" indent="-450850">
              <a:buFont typeface="Arial" panose="020B0604020202020204" pitchFamily="34" charset="0"/>
              <a:buChar char="•"/>
            </a:pPr>
            <a:r>
              <a:rPr kumimoji="0" lang="en-US" sz="3600" b="0" i="0" u="none" strike="noStrike" kern="1200" cap="none" spc="0" normalizeH="0" baseline="0" noProof="0" dirty="0">
                <a:ln>
                  <a:noFill/>
                </a:ln>
                <a:solidFill>
                  <a:prstClr val="black"/>
                </a:solidFill>
                <a:effectLst/>
                <a:uLnTx/>
                <a:uFillTx/>
                <a:latin typeface="Century Gothic" panose="020B0502020202020204"/>
                <a:ea typeface="+mn-ea"/>
                <a:cs typeface="+mn-cs"/>
              </a:rPr>
              <a:t>That is converted</a:t>
            </a:r>
          </a:p>
          <a:p>
            <a:pPr marL="914400" lvl="1" indent="-450850">
              <a:buFont typeface="Arial" panose="020B0604020202020204" pitchFamily="34" charset="0"/>
              <a:buChar char="•"/>
            </a:pPr>
            <a:r>
              <a:rPr kumimoji="0" lang="en-US" sz="3600" b="0" i="0" u="none" strike="noStrike" kern="1200" cap="none" spc="0" normalizeH="0" baseline="0" noProof="0" dirty="0">
                <a:ln>
                  <a:noFill/>
                </a:ln>
                <a:solidFill>
                  <a:prstClr val="black"/>
                </a:solidFill>
                <a:effectLst/>
                <a:uLnTx/>
                <a:uFillTx/>
                <a:latin typeface="Century Gothic" panose="020B0502020202020204"/>
                <a:ea typeface="+mn-ea"/>
                <a:cs typeface="+mn-cs"/>
              </a:rPr>
              <a:t>That are students of the Word</a:t>
            </a:r>
          </a:p>
          <a:p>
            <a:pPr marL="914400" lvl="1" indent="-450850">
              <a:buFont typeface="Arial" panose="020B0604020202020204" pitchFamily="34" charset="0"/>
              <a:buChar char="•"/>
            </a:pPr>
            <a:r>
              <a:rPr kumimoji="0" lang="en-US" sz="3600" b="0" i="0" u="none" strike="noStrike" kern="1200" cap="none" spc="0" normalizeH="0" baseline="0" noProof="0" dirty="0">
                <a:ln>
                  <a:noFill/>
                </a:ln>
                <a:solidFill>
                  <a:prstClr val="black"/>
                </a:solidFill>
                <a:effectLst/>
                <a:uLnTx/>
                <a:uFillTx/>
                <a:latin typeface="Century Gothic" panose="020B0502020202020204"/>
                <a:ea typeface="+mn-ea"/>
                <a:cs typeface="+mn-cs"/>
              </a:rPr>
              <a:t>That abounds in good works</a:t>
            </a:r>
          </a:p>
          <a:p>
            <a:pPr marL="914400" marR="0" lvl="1" indent="-450850" algn="l" defTabSz="457200" rtl="0" eaLnBrk="1" fontAlgn="auto" latinLnBrk="0" hangingPunct="1">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black"/>
                </a:solidFill>
                <a:effectLst/>
                <a:uLnTx/>
                <a:uFillTx/>
                <a:latin typeface="Century Gothic" panose="020B0502020202020204"/>
                <a:ea typeface="+mn-ea"/>
                <a:cs typeface="+mn-cs"/>
              </a:rPr>
              <a:t>That is united</a:t>
            </a:r>
          </a:p>
          <a:p>
            <a:pPr marL="914400" marR="0" lvl="1" indent="-450850" algn="l" defTabSz="457200" rtl="0" eaLnBrk="1" fontAlgn="auto" latinLnBrk="0" hangingPunct="1">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black"/>
                </a:solidFill>
                <a:effectLst/>
                <a:uLnTx/>
                <a:uFillTx/>
                <a:latin typeface="Century Gothic" panose="020B0502020202020204"/>
                <a:ea typeface="+mn-ea"/>
                <a:cs typeface="+mn-cs"/>
              </a:rPr>
              <a:t>That is clean</a:t>
            </a:r>
          </a:p>
          <a:p>
            <a:pPr marL="914400" marR="0" lvl="1" indent="-450850" algn="l" defTabSz="457200" rtl="0" eaLnBrk="1" fontAlgn="auto" latinLnBrk="0" hangingPunct="1">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black"/>
                </a:solidFill>
                <a:effectLst/>
                <a:uLnTx/>
                <a:uFillTx/>
                <a:latin typeface="Century Gothic" panose="020B0502020202020204"/>
                <a:ea typeface="+mn-ea"/>
                <a:cs typeface="+mn-cs"/>
              </a:rPr>
              <a:t>That is sacrificing</a:t>
            </a:r>
          </a:p>
          <a:p>
            <a:pPr marL="914400" marR="0" lvl="1" indent="-450850" algn="l" defTabSz="457200" rtl="0" eaLnBrk="1" fontAlgn="auto" latinLnBrk="0" hangingPunct="1">
              <a:buClrTx/>
              <a:buSzTx/>
              <a:buFont typeface="Arial" panose="020B0604020202020204" pitchFamily="34" charset="0"/>
              <a:buChar char="•"/>
              <a:tabLst/>
              <a:defRPr/>
            </a:pPr>
            <a:r>
              <a:rPr lang="en-US" sz="3600" dirty="0">
                <a:solidFill>
                  <a:prstClr val="black"/>
                </a:solidFill>
                <a:latin typeface="Century Gothic" panose="020B0502020202020204"/>
              </a:rPr>
              <a:t>That watches and looks ahead</a:t>
            </a:r>
          </a:p>
          <a:p>
            <a:pPr marL="914400" marR="0" lvl="1" indent="-450850" algn="l" defTabSz="457200" rtl="0" eaLnBrk="1" fontAlgn="auto" latinLnBrk="0" hangingPunct="1">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black"/>
                </a:solidFill>
                <a:effectLst/>
                <a:uLnTx/>
                <a:uFillTx/>
                <a:latin typeface="Century Gothic" panose="020B0502020202020204"/>
                <a:ea typeface="+mn-ea"/>
                <a:cs typeface="+mn-cs"/>
              </a:rPr>
              <a:t>That</a:t>
            </a:r>
            <a:r>
              <a:rPr kumimoji="0" lang="en-US" sz="3600" b="0" i="0" u="none" strike="noStrike" kern="1200" cap="none" spc="0" normalizeH="0" noProof="0" dirty="0">
                <a:ln>
                  <a:noFill/>
                </a:ln>
                <a:solidFill>
                  <a:prstClr val="black"/>
                </a:solidFill>
                <a:effectLst/>
                <a:uLnTx/>
                <a:uFillTx/>
                <a:latin typeface="Century Gothic" panose="020B0502020202020204"/>
                <a:ea typeface="+mn-ea"/>
                <a:cs typeface="+mn-cs"/>
              </a:rPr>
              <a:t> is loving and affectionate</a:t>
            </a:r>
          </a:p>
          <a:p>
            <a:pPr marL="914400" marR="0" lvl="1" indent="-450850" algn="l" defTabSz="457200" rtl="0" eaLnBrk="1" fontAlgn="auto" latinLnBrk="0" hangingPunct="1">
              <a:buClrTx/>
              <a:buSzTx/>
              <a:buFont typeface="Arial" panose="020B0604020202020204" pitchFamily="34" charset="0"/>
              <a:buChar char="•"/>
              <a:tabLst/>
              <a:defRPr/>
            </a:pPr>
            <a:r>
              <a:rPr lang="en-US" sz="3600" baseline="0" dirty="0">
                <a:solidFill>
                  <a:prstClr val="black"/>
                </a:solidFill>
                <a:latin typeface="Century Gothic" panose="020B0502020202020204"/>
              </a:rPr>
              <a:t>That</a:t>
            </a:r>
            <a:r>
              <a:rPr lang="en-US" sz="3600" dirty="0">
                <a:solidFill>
                  <a:prstClr val="black"/>
                </a:solidFill>
                <a:latin typeface="Century Gothic" panose="020B0502020202020204"/>
              </a:rPr>
              <a:t> worships in spirit and truth</a:t>
            </a:r>
            <a:endParaRPr kumimoji="0" lang="en-US" sz="36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5" name="Content Placeholder 2">
            <a:extLst>
              <a:ext uri="{FF2B5EF4-FFF2-40B4-BE49-F238E27FC236}">
                <a16:creationId xmlns:a16="http://schemas.microsoft.com/office/drawing/2014/main" id="{397D2AD4-0D01-DD22-8BC3-7DFAF1D4368E}"/>
              </a:ext>
            </a:extLst>
          </p:cNvPr>
          <p:cNvSpPr>
            <a:spLocks noGrp="1"/>
          </p:cNvSpPr>
          <p:nvPr>
            <p:ph idx="1"/>
          </p:nvPr>
        </p:nvSpPr>
        <p:spPr>
          <a:xfrm>
            <a:off x="457200" y="274320"/>
            <a:ext cx="6554867" cy="707886"/>
          </a:xfrm>
        </p:spPr>
        <p:txBody>
          <a:bodyPr>
            <a:spAutoFit/>
          </a:bodyPr>
          <a:lstStyle/>
          <a:p>
            <a:pPr marL="0" indent="0">
              <a:buNone/>
            </a:pPr>
            <a:r>
              <a:rPr kumimoji="0" lang="en-US" sz="4000" b="1" i="0" u="none" strike="noStrike" kern="1200" cap="none" spc="0" normalizeH="0" baseline="0" noProof="0" dirty="0">
                <a:ln>
                  <a:noFill/>
                </a:ln>
                <a:solidFill>
                  <a:prstClr val="black"/>
                </a:solidFill>
                <a:effectLst/>
                <a:uLnTx/>
                <a:uFillTx/>
                <a:latin typeface="Century Gothic" panose="020B0502020202020204"/>
                <a:ea typeface="+mn-ea"/>
                <a:cs typeface="+mn-cs"/>
              </a:rPr>
              <a:t>God Wants A Church</a:t>
            </a:r>
            <a:endParaRPr lang="en-US" sz="4000" b="1" dirty="0">
              <a:solidFill>
                <a:schemeClr val="bg1"/>
              </a:solidFill>
            </a:endParaRPr>
          </a:p>
        </p:txBody>
      </p:sp>
    </p:spTree>
    <p:extLst>
      <p:ext uri="{BB962C8B-B14F-4D97-AF65-F5344CB8AC3E}">
        <p14:creationId xmlns:p14="http://schemas.microsoft.com/office/powerpoint/2010/main" val="3969821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82880" y="1051560"/>
            <a:ext cx="8796528" cy="5740033"/>
          </a:xfrm>
        </p:spPr>
        <p:txBody>
          <a:bodyPr wrap="square">
            <a:spAutoFit/>
          </a:bodyPr>
          <a:lstStyle/>
          <a:p>
            <a:pPr>
              <a:lnSpc>
                <a:spcPct val="100000"/>
              </a:lnSpc>
              <a:spcBef>
                <a:spcPts val="0"/>
              </a:spcBef>
              <a:spcAft>
                <a:spcPts val="600"/>
              </a:spcAft>
              <a:buClr>
                <a:schemeClr val="bg1"/>
              </a:buClr>
              <a:buSzPct val="100000"/>
              <a:buFont typeface="Arial" panose="020B0604020202020204" pitchFamily="34" charset="0"/>
              <a:buChar char="•"/>
            </a:pPr>
            <a:r>
              <a:rPr lang="en-US" sz="3200" cap="none" dirty="0">
                <a:solidFill>
                  <a:schemeClr val="bg1"/>
                </a:solidFill>
                <a:cs typeface="Arial" panose="020B0604020202020204" pitchFamily="34" charset="0"/>
              </a:rPr>
              <a:t> </a:t>
            </a:r>
            <a:r>
              <a:rPr lang="en-US" sz="3200" dirty="0">
                <a:solidFill>
                  <a:schemeClr val="bg1"/>
                </a:solidFill>
                <a:cs typeface="Arial" panose="020B0604020202020204" pitchFamily="34" charset="0"/>
              </a:rPr>
              <a:t>Hear the Word of God</a:t>
            </a:r>
          </a:p>
          <a:p>
            <a:pPr lvl="1">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James 1:21 – “Therefore put away all filthiness and rampant wickedness and receive with meekness the implanted word, which is able to save your souls.”</a:t>
            </a:r>
          </a:p>
          <a:p>
            <a:pPr>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 Believe the Gospel message</a:t>
            </a:r>
          </a:p>
          <a:p>
            <a:pPr lvl="1">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Hebrews 11:6 – “And without faith it is impossible to please him, for whoever would draw near to God must believe that he exists and that he rewards those who seek him.”</a:t>
            </a:r>
          </a:p>
        </p:txBody>
      </p:sp>
      <p:sp>
        <p:nvSpPr>
          <p:cNvPr id="3" name="Title 1">
            <a:extLst>
              <a:ext uri="{FF2B5EF4-FFF2-40B4-BE49-F238E27FC236}">
                <a16:creationId xmlns:a16="http://schemas.microsoft.com/office/drawing/2014/main" id="{F7DDD2F6-6553-80A9-7069-202D912A26E4}"/>
              </a:ext>
            </a:extLst>
          </p:cNvPr>
          <p:cNvSpPr>
            <a:spLocks noGrp="1"/>
          </p:cNvSpPr>
          <p:nvPr>
            <p:ph type="title"/>
          </p:nvPr>
        </p:nvSpPr>
        <p:spPr>
          <a:xfrm>
            <a:off x="457200" y="274320"/>
            <a:ext cx="7664362" cy="692497"/>
          </a:xfrm>
        </p:spPr>
        <p:txBody>
          <a:bodyPr wrap="square">
            <a:spAutoFit/>
          </a:bodyPr>
          <a:lstStyle/>
          <a:p>
            <a:r>
              <a:rPr lang="en-US" sz="3900" b="1" dirty="0">
                <a:solidFill>
                  <a:schemeClr val="bg1"/>
                </a:solidFill>
              </a:rPr>
              <a:t>What God Wants You To Do</a:t>
            </a:r>
          </a:p>
        </p:txBody>
      </p:sp>
    </p:spTree>
    <p:extLst>
      <p:ext uri="{BB962C8B-B14F-4D97-AF65-F5344CB8AC3E}">
        <p14:creationId xmlns:p14="http://schemas.microsoft.com/office/powerpoint/2010/main" val="403274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82880" y="1051560"/>
            <a:ext cx="8796528" cy="5410712"/>
          </a:xfrm>
        </p:spPr>
        <p:txBody>
          <a:bodyPr wrap="square">
            <a:spAutoFit/>
          </a:bodyPr>
          <a:lstStyle/>
          <a:p>
            <a:pPr>
              <a:lnSpc>
                <a:spcPct val="90000"/>
              </a:lnSpc>
              <a:spcBef>
                <a:spcPts val="0"/>
              </a:spcBef>
              <a:spcAft>
                <a:spcPts val="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Repent of your sins</a:t>
            </a:r>
          </a:p>
          <a:p>
            <a:pPr lvl="1">
              <a:lnSpc>
                <a:spcPct val="90000"/>
              </a:lnSpc>
              <a:spcBef>
                <a:spcPts val="0"/>
              </a:spcBef>
              <a:spcAft>
                <a:spcPts val="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Acts 3:19 – “Repent therefore, and turn again, that your sins may be blotted out”</a:t>
            </a:r>
          </a:p>
          <a:p>
            <a:pPr>
              <a:lnSpc>
                <a:spcPct val="90000"/>
              </a:lnSpc>
              <a:spcBef>
                <a:spcPts val="0"/>
              </a:spcBef>
              <a:spcAft>
                <a:spcPts val="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Confess that Jesus is the Son of God</a:t>
            </a:r>
          </a:p>
          <a:p>
            <a:pPr lvl="1">
              <a:lnSpc>
                <a:spcPct val="90000"/>
              </a:lnSpc>
              <a:spcBef>
                <a:spcPts val="0"/>
              </a:spcBef>
              <a:spcAft>
                <a:spcPts val="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Romans 10:9-10 – “… because, if you confess with your mouth that Jesus is Lord and believe in your heart that God raised him from the dead, you will be saved. 10 For with the heart one believes and is justified, and with the mouth one confesses and is saved.”</a:t>
            </a:r>
          </a:p>
        </p:txBody>
      </p:sp>
      <p:sp>
        <p:nvSpPr>
          <p:cNvPr id="5" name="Title 1">
            <a:extLst>
              <a:ext uri="{FF2B5EF4-FFF2-40B4-BE49-F238E27FC236}">
                <a16:creationId xmlns:a16="http://schemas.microsoft.com/office/drawing/2014/main" id="{1D4FCC18-1D51-9FB1-A6CF-FDFE07E8F881}"/>
              </a:ext>
            </a:extLst>
          </p:cNvPr>
          <p:cNvSpPr>
            <a:spLocks noGrp="1"/>
          </p:cNvSpPr>
          <p:nvPr>
            <p:ph type="title"/>
          </p:nvPr>
        </p:nvSpPr>
        <p:spPr>
          <a:xfrm>
            <a:off x="457200" y="274320"/>
            <a:ext cx="7664362" cy="692497"/>
          </a:xfrm>
        </p:spPr>
        <p:txBody>
          <a:bodyPr wrap="square">
            <a:spAutoFit/>
          </a:bodyPr>
          <a:lstStyle/>
          <a:p>
            <a:r>
              <a:rPr lang="en-US" sz="3900" b="1" dirty="0">
                <a:solidFill>
                  <a:schemeClr val="bg1"/>
                </a:solidFill>
              </a:rPr>
              <a:t>What God Wants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82880" y="1051560"/>
            <a:ext cx="8796528" cy="4755148"/>
          </a:xfrm>
        </p:spPr>
        <p:txBody>
          <a:bodyPr wrap="square">
            <a:spAutoFit/>
          </a:bodyPr>
          <a:lstStyle/>
          <a:p>
            <a:pPr>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Be immersed in water</a:t>
            </a:r>
          </a:p>
          <a:p>
            <a:pPr lvl="1">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 Acts 2:38 – “And Peter said to them, ‘Repent and be baptized every one of you in the name of Jesus Christ for the forgiveness of your sins, and you will receive the gift of the Holy Spirit.’”</a:t>
            </a:r>
          </a:p>
          <a:p>
            <a:pPr>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 Remain faithful</a:t>
            </a:r>
          </a:p>
          <a:p>
            <a:pPr lvl="1">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Hebrews 3:12-14 – “… if indeed we hold our original confidence firm to the end”</a:t>
            </a:r>
            <a:endParaRPr lang="en-US" sz="3200" cap="none" dirty="0">
              <a:solidFill>
                <a:schemeClr val="bg1"/>
              </a:solidFill>
              <a:cs typeface="Arial" panose="020B0604020202020204" pitchFamily="34" charset="0"/>
            </a:endParaRPr>
          </a:p>
        </p:txBody>
      </p:sp>
      <p:sp>
        <p:nvSpPr>
          <p:cNvPr id="5" name="Title 1">
            <a:extLst>
              <a:ext uri="{FF2B5EF4-FFF2-40B4-BE49-F238E27FC236}">
                <a16:creationId xmlns:a16="http://schemas.microsoft.com/office/drawing/2014/main" id="{0272C94F-697F-35F2-403B-5B7BAE494919}"/>
              </a:ext>
            </a:extLst>
          </p:cNvPr>
          <p:cNvSpPr>
            <a:spLocks noGrp="1"/>
          </p:cNvSpPr>
          <p:nvPr>
            <p:ph type="title"/>
          </p:nvPr>
        </p:nvSpPr>
        <p:spPr>
          <a:xfrm>
            <a:off x="457200" y="274320"/>
            <a:ext cx="7664362" cy="692497"/>
          </a:xfrm>
        </p:spPr>
        <p:txBody>
          <a:bodyPr wrap="square">
            <a:spAutoFit/>
          </a:bodyPr>
          <a:lstStyle/>
          <a:p>
            <a:r>
              <a:rPr lang="en-US" sz="3900" b="1" dirty="0">
                <a:solidFill>
                  <a:schemeClr val="bg1"/>
                </a:solidFill>
              </a:rPr>
              <a:t>What God Wants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DD34069-4053-46F0-7556-874884F40C64}"/>
              </a:ext>
            </a:extLst>
          </p:cNvPr>
          <p:cNvSpPr txBox="1"/>
          <p:nvPr/>
        </p:nvSpPr>
        <p:spPr>
          <a:xfrm>
            <a:off x="182880" y="1051560"/>
            <a:ext cx="8796528" cy="5616922"/>
          </a:xfrm>
          <a:prstGeom prst="rect">
            <a:avLst/>
          </a:prstGeom>
          <a:noFill/>
        </p:spPr>
        <p:txBody>
          <a:bodyPr wrap="square" rtlCol="0">
            <a:spAutoFit/>
          </a:bodyPr>
          <a:lstStyle/>
          <a:p>
            <a:pPr marL="91440">
              <a:spcAft>
                <a:spcPts val="600"/>
              </a:spcAft>
            </a:pPr>
            <a:r>
              <a:rPr lang="en-US" sz="3600" b="1" dirty="0">
                <a:solidFill>
                  <a:schemeClr val="bg1"/>
                </a:solidFill>
              </a:rPr>
              <a:t>God Wants A Church</a:t>
            </a:r>
          </a:p>
          <a:p>
            <a:pPr marL="914400" lvl="1" indent="-450850">
              <a:spcAft>
                <a:spcPts val="600"/>
              </a:spcAft>
              <a:buFont typeface="Arial" panose="020B0604020202020204" pitchFamily="34" charset="0"/>
              <a:buChar char="•"/>
            </a:pPr>
            <a:r>
              <a:rPr lang="en-US" sz="3600" dirty="0">
                <a:solidFill>
                  <a:schemeClr val="bg1"/>
                </a:solidFill>
              </a:rPr>
              <a:t>That honors Christ as builder</a:t>
            </a:r>
          </a:p>
          <a:p>
            <a:pPr marL="1371600" lvl="2" indent="-450850">
              <a:spcAft>
                <a:spcPts val="600"/>
              </a:spcAft>
              <a:buFont typeface="Arial" panose="020B0604020202020204" pitchFamily="34" charset="0"/>
              <a:buChar char="•"/>
            </a:pPr>
            <a:r>
              <a:rPr lang="en-US" sz="3600" dirty="0">
                <a:solidFill>
                  <a:schemeClr val="bg1"/>
                </a:solidFill>
              </a:rPr>
              <a:t>That Jesus built</a:t>
            </a:r>
          </a:p>
          <a:p>
            <a:pPr marL="1371600" lvl="2" indent="-450850">
              <a:spcAft>
                <a:spcPts val="600"/>
              </a:spcAft>
              <a:buFont typeface="Arial" panose="020B0604020202020204" pitchFamily="34" charset="0"/>
              <a:buChar char="•"/>
            </a:pPr>
            <a:r>
              <a:rPr lang="en-US" sz="3600" dirty="0">
                <a:solidFill>
                  <a:schemeClr val="bg1"/>
                </a:solidFill>
              </a:rPr>
              <a:t>That Jesus “pitched”</a:t>
            </a:r>
          </a:p>
          <a:p>
            <a:pPr marL="1828800" lvl="3" indent="-450850">
              <a:spcAft>
                <a:spcPts val="600"/>
              </a:spcAft>
              <a:buFont typeface="Arial" panose="020B0604020202020204" pitchFamily="34" charset="0"/>
              <a:buChar char="•"/>
            </a:pPr>
            <a:r>
              <a:rPr lang="en-US" sz="3600" dirty="0">
                <a:solidFill>
                  <a:schemeClr val="bg1"/>
                </a:solidFill>
              </a:rPr>
              <a:t>The “true tabernacle”</a:t>
            </a:r>
          </a:p>
          <a:p>
            <a:pPr marL="914400" lvl="1" indent="-450850">
              <a:spcAft>
                <a:spcPts val="600"/>
              </a:spcAft>
              <a:buFont typeface="Arial" panose="020B0604020202020204" pitchFamily="34" charset="0"/>
              <a:buChar char="•"/>
            </a:pPr>
            <a:r>
              <a:rPr lang="en-US" sz="3600" dirty="0">
                <a:solidFill>
                  <a:schemeClr val="bg1"/>
                </a:solidFill>
              </a:rPr>
              <a:t>That honors Christ as the head</a:t>
            </a:r>
          </a:p>
          <a:p>
            <a:pPr marL="1371600" lvl="2" indent="-450850">
              <a:spcAft>
                <a:spcPts val="600"/>
              </a:spcAft>
              <a:buFont typeface="Arial" panose="020B0604020202020204" pitchFamily="34" charset="0"/>
              <a:buChar char="•"/>
            </a:pPr>
            <a:r>
              <a:rPr lang="en-US" sz="3600" dirty="0">
                <a:solidFill>
                  <a:schemeClr val="bg1"/>
                </a:solidFill>
              </a:rPr>
              <a:t>That does not honor any other man</a:t>
            </a:r>
          </a:p>
          <a:p>
            <a:pPr marL="914400" lvl="1" indent="-450850">
              <a:spcAft>
                <a:spcPts val="600"/>
              </a:spcAft>
              <a:buFont typeface="Arial" panose="020B0604020202020204" pitchFamily="34" charset="0"/>
              <a:buChar char="•"/>
            </a:pPr>
            <a:r>
              <a:rPr lang="en-US" sz="3600" dirty="0">
                <a:solidFill>
                  <a:schemeClr val="bg1"/>
                </a:solidFill>
              </a:rPr>
              <a:t>That is guided only by the Bible</a:t>
            </a:r>
          </a:p>
        </p:txBody>
      </p:sp>
      <p:sp>
        <p:nvSpPr>
          <p:cNvPr id="5" name="Content Placeholder 2">
            <a:extLst>
              <a:ext uri="{FF2B5EF4-FFF2-40B4-BE49-F238E27FC236}">
                <a16:creationId xmlns:a16="http://schemas.microsoft.com/office/drawing/2014/main" id="{397D2AD4-0D01-DD22-8BC3-7DFAF1D4368E}"/>
              </a:ext>
            </a:extLst>
          </p:cNvPr>
          <p:cNvSpPr>
            <a:spLocks noGrp="1"/>
          </p:cNvSpPr>
          <p:nvPr>
            <p:ph idx="1"/>
          </p:nvPr>
        </p:nvSpPr>
        <p:spPr>
          <a:xfrm>
            <a:off x="457200" y="274320"/>
            <a:ext cx="6554867" cy="707886"/>
          </a:xfrm>
        </p:spPr>
        <p:txBody>
          <a:bodyPr>
            <a:spAutoFit/>
          </a:bodyPr>
          <a:lstStyle/>
          <a:p>
            <a:pPr marL="0" indent="0">
              <a:buNone/>
            </a:pPr>
            <a:r>
              <a:rPr lang="en-US" sz="4000" b="1" dirty="0">
                <a:solidFill>
                  <a:schemeClr val="bg1"/>
                </a:solidFill>
              </a:rPr>
              <a:t>Review of Part 1</a:t>
            </a:r>
          </a:p>
        </p:txBody>
      </p:sp>
    </p:spTree>
    <p:extLst>
      <p:ext uri="{BB962C8B-B14F-4D97-AF65-F5344CB8AC3E}">
        <p14:creationId xmlns:p14="http://schemas.microsoft.com/office/powerpoint/2010/main" val="94304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bg1"/>
                </a:solidFill>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5632311"/>
          </a:xfrm>
          <a:prstGeom prst="rect">
            <a:avLst/>
          </a:prstGeom>
        </p:spPr>
        <p:txBody>
          <a:bodyPr vert="horz"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90000"/>
              </a:lnSpc>
              <a:spcBef>
                <a:spcPts val="0"/>
              </a:spcBef>
              <a:spcAft>
                <a:spcPts val="0"/>
              </a:spcAft>
              <a:buNone/>
            </a:pPr>
            <a:r>
              <a:rPr lang="en-US" sz="3600" b="1" dirty="0">
                <a:solidFill>
                  <a:schemeClr val="bg1"/>
                </a:solidFill>
              </a:rPr>
              <a:t>That wears a God given name</a:t>
            </a:r>
          </a:p>
          <a:p>
            <a:pPr marL="568325" lvl="1" indent="-334963">
              <a:lnSpc>
                <a:spcPct val="90000"/>
              </a:lnSpc>
              <a:spcBef>
                <a:spcPts val="0"/>
              </a:spcBef>
              <a:spcAft>
                <a:spcPts val="0"/>
              </a:spcAft>
              <a:buClr>
                <a:schemeClr val="bg1"/>
              </a:buClr>
              <a:buSzPct val="100000"/>
              <a:buFont typeface="Arial" panose="020B0604020202020204" pitchFamily="34" charset="0"/>
              <a:buChar char="•"/>
            </a:pPr>
            <a:r>
              <a:rPr lang="en-US" sz="2800" dirty="0">
                <a:solidFill>
                  <a:schemeClr val="bg1"/>
                </a:solidFill>
              </a:rPr>
              <a:t>Many claim there is nothing in a name</a:t>
            </a:r>
          </a:p>
          <a:p>
            <a:pPr marL="1025525" lvl="2" indent="-334963">
              <a:lnSpc>
                <a:spcPct val="90000"/>
              </a:lnSpc>
              <a:spcBef>
                <a:spcPts val="0"/>
              </a:spcBef>
              <a:spcAft>
                <a:spcPts val="0"/>
              </a:spcAft>
              <a:buClr>
                <a:schemeClr val="bg1"/>
              </a:buClr>
              <a:buSzPct val="100000"/>
              <a:buFont typeface="Arial" panose="020B0604020202020204" pitchFamily="34" charset="0"/>
              <a:buChar char="•"/>
            </a:pPr>
            <a:r>
              <a:rPr lang="en-US" sz="2800" dirty="0">
                <a:solidFill>
                  <a:schemeClr val="bg1"/>
                </a:solidFill>
              </a:rPr>
              <a:t>But we know there is something in a name</a:t>
            </a:r>
          </a:p>
          <a:p>
            <a:pPr marL="1368425" lvl="3" indent="-334963">
              <a:lnSpc>
                <a:spcPct val="90000"/>
              </a:lnSpc>
              <a:spcBef>
                <a:spcPts val="0"/>
              </a:spcBef>
              <a:spcAft>
                <a:spcPts val="0"/>
              </a:spcAft>
              <a:buClr>
                <a:schemeClr val="bg1"/>
              </a:buClr>
              <a:buSzPct val="100000"/>
              <a:buFont typeface="Arial" panose="020B0604020202020204" pitchFamily="34" charset="0"/>
              <a:buChar char="•"/>
            </a:pPr>
            <a:r>
              <a:rPr lang="en-US" sz="2800" dirty="0">
                <a:solidFill>
                  <a:schemeClr val="bg1"/>
                </a:solidFill>
              </a:rPr>
              <a:t>God named Adam; Adam named Eve</a:t>
            </a:r>
          </a:p>
          <a:p>
            <a:pPr marL="1825625" lvl="4" indent="-334963">
              <a:lnSpc>
                <a:spcPct val="90000"/>
              </a:lnSpc>
              <a:spcBef>
                <a:spcPts val="0"/>
              </a:spcBef>
              <a:spcAft>
                <a:spcPts val="0"/>
              </a:spcAft>
              <a:buClr>
                <a:schemeClr val="bg1"/>
              </a:buClr>
              <a:buSzPct val="100000"/>
              <a:buFont typeface="Arial" panose="020B0604020202020204" pitchFamily="34" charset="0"/>
              <a:buChar char="•"/>
            </a:pPr>
            <a:r>
              <a:rPr lang="en-US" sz="2800" dirty="0">
                <a:solidFill>
                  <a:schemeClr val="bg1"/>
                </a:solidFill>
              </a:rPr>
              <a:t>Genesis 5:1-2 – “called their name Adam”</a:t>
            </a:r>
          </a:p>
          <a:p>
            <a:pPr marL="1825625" lvl="4" indent="-334963">
              <a:lnSpc>
                <a:spcPct val="90000"/>
              </a:lnSpc>
              <a:spcBef>
                <a:spcPts val="0"/>
              </a:spcBef>
              <a:spcAft>
                <a:spcPts val="0"/>
              </a:spcAft>
              <a:buClr>
                <a:schemeClr val="bg1"/>
              </a:buClr>
              <a:buSzPct val="100000"/>
              <a:buFont typeface="Arial" panose="020B0604020202020204" pitchFamily="34" charset="0"/>
              <a:buChar char="•"/>
            </a:pPr>
            <a:r>
              <a:rPr lang="en-US" sz="2800" dirty="0">
                <a:solidFill>
                  <a:schemeClr val="bg1"/>
                </a:solidFill>
              </a:rPr>
              <a:t>Genesis 3:20 – “The man called his wife's name Eve”</a:t>
            </a:r>
          </a:p>
          <a:p>
            <a:pPr marL="1368425" lvl="3" indent="-334963">
              <a:lnSpc>
                <a:spcPct val="90000"/>
              </a:lnSpc>
              <a:spcBef>
                <a:spcPts val="0"/>
              </a:spcBef>
              <a:spcAft>
                <a:spcPts val="0"/>
              </a:spcAft>
              <a:buClr>
                <a:schemeClr val="bg1"/>
              </a:buClr>
              <a:buSzPct val="100000"/>
              <a:buFont typeface="Arial" panose="020B0604020202020204" pitchFamily="34" charset="0"/>
              <a:buChar char="•"/>
            </a:pPr>
            <a:r>
              <a:rPr lang="en-US" sz="2800" dirty="0">
                <a:solidFill>
                  <a:schemeClr val="bg1"/>
                </a:solidFill>
              </a:rPr>
              <a:t>Adam named every living creature</a:t>
            </a:r>
          </a:p>
          <a:p>
            <a:pPr marL="1825625" lvl="4" indent="-334963">
              <a:lnSpc>
                <a:spcPct val="90000"/>
              </a:lnSpc>
              <a:spcBef>
                <a:spcPts val="0"/>
              </a:spcBef>
              <a:spcAft>
                <a:spcPts val="0"/>
              </a:spcAft>
              <a:buClr>
                <a:schemeClr val="bg1"/>
              </a:buClr>
              <a:buSzPct val="100000"/>
              <a:buFont typeface="Arial" panose="020B0604020202020204" pitchFamily="34" charset="0"/>
              <a:buChar char="•"/>
            </a:pPr>
            <a:r>
              <a:rPr lang="en-US" sz="2800" dirty="0">
                <a:solidFill>
                  <a:schemeClr val="bg1"/>
                </a:solidFill>
              </a:rPr>
              <a:t>Genesis 2:19-20 – “The man gave names …”</a:t>
            </a:r>
          </a:p>
          <a:p>
            <a:pPr marL="1368425" lvl="3" indent="-334963">
              <a:lnSpc>
                <a:spcPct val="90000"/>
              </a:lnSpc>
              <a:spcBef>
                <a:spcPts val="0"/>
              </a:spcBef>
              <a:spcAft>
                <a:spcPts val="0"/>
              </a:spcAft>
              <a:buClr>
                <a:schemeClr val="bg1"/>
              </a:buClr>
              <a:buSzPct val="100000"/>
              <a:buFont typeface="Arial" panose="020B0604020202020204" pitchFamily="34" charset="0"/>
              <a:buChar char="•"/>
            </a:pPr>
            <a:r>
              <a:rPr lang="en-US" sz="2800" dirty="0">
                <a:solidFill>
                  <a:schemeClr val="bg1"/>
                </a:solidFill>
              </a:rPr>
              <a:t>God changed Abram’s name</a:t>
            </a:r>
          </a:p>
          <a:p>
            <a:pPr marL="1825625" lvl="4" indent="-334963">
              <a:lnSpc>
                <a:spcPct val="90000"/>
              </a:lnSpc>
              <a:spcBef>
                <a:spcPts val="0"/>
              </a:spcBef>
              <a:spcAft>
                <a:spcPts val="0"/>
              </a:spcAft>
              <a:buClr>
                <a:schemeClr val="bg1"/>
              </a:buClr>
              <a:buSzPct val="100000"/>
              <a:buFont typeface="Arial" panose="020B0604020202020204" pitchFamily="34" charset="0"/>
              <a:buChar char="•"/>
            </a:pPr>
            <a:r>
              <a:rPr lang="en-US" sz="2800" dirty="0">
                <a:solidFill>
                  <a:schemeClr val="bg1"/>
                </a:solidFill>
              </a:rPr>
              <a:t>Genesis 17:4-5 – “your name shall be Abraham”</a:t>
            </a:r>
          </a:p>
        </p:txBody>
      </p:sp>
    </p:spTree>
    <p:extLst>
      <p:ext uri="{BB962C8B-B14F-4D97-AF65-F5344CB8AC3E}">
        <p14:creationId xmlns:p14="http://schemas.microsoft.com/office/powerpoint/2010/main" val="402107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4955203"/>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latin typeface="Century Gothic" panose="020B0502020202020204"/>
                <a:ea typeface="+mn-ea"/>
                <a:cs typeface="+mn-cs"/>
              </a:rPr>
              <a:t>That wears a God given name</a:t>
            </a:r>
          </a:p>
          <a:p>
            <a:pPr marL="568325" marR="0" lvl="1" indent="-334963" algn="l" defTabSz="457200" rtl="0" eaLnBrk="1" fontAlgn="auto" latinLnBrk="0" hangingPunct="1">
              <a:spcBef>
                <a:spcPts val="0"/>
              </a:spcBef>
              <a:spcAft>
                <a:spcPts val="0"/>
              </a:spcAft>
              <a:buClr>
                <a:prstClr val="black"/>
              </a:buClr>
              <a:buSzPct val="100000"/>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entury Gothic" panose="020B0502020202020204"/>
              </a:rPr>
              <a:t>The Lord’s church has a scriptural name</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Matthew 16:18 – “… I will build my church”</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Romans 16:16 – “… the churches of Christ”</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Acts 20:28 – “… the church of God”</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I Timothy 3:15 – “… the church of the living God”</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Hebrews 12:23 – “the assembly of the firstborn”</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Acts 2:47 – “the Lord added to the church daily”</a:t>
            </a:r>
          </a:p>
        </p:txBody>
      </p:sp>
    </p:spTree>
    <p:extLst>
      <p:ext uri="{BB962C8B-B14F-4D97-AF65-F5344CB8AC3E}">
        <p14:creationId xmlns:p14="http://schemas.microsoft.com/office/powerpoint/2010/main" val="366753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5361468"/>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80000"/>
              </a:lnSpc>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latin typeface="Century Gothic" panose="020B0502020202020204"/>
                <a:ea typeface="+mn-ea"/>
                <a:cs typeface="+mn-cs"/>
              </a:rPr>
              <a:t>That is converted</a:t>
            </a:r>
          </a:p>
          <a:p>
            <a:pPr marL="568325" lvl="1" indent="-334963">
              <a:lnSpc>
                <a:spcPct val="80000"/>
              </a:lnSpc>
              <a:spcBef>
                <a:spcPts val="0"/>
              </a:spcBef>
              <a:spcAft>
                <a:spcPts val="0"/>
              </a:spcAft>
              <a:buClr>
                <a:prstClr val="black"/>
              </a:buClr>
              <a:buSzPct val="100000"/>
              <a:buFont typeface="Arial" panose="020B0604020202020204" pitchFamily="34" charset="0"/>
              <a:buChar char="•"/>
            </a:pPr>
            <a:r>
              <a:rPr lang="en-US" sz="2800" dirty="0">
                <a:solidFill>
                  <a:prstClr val="black"/>
                </a:solidFill>
              </a:rPr>
              <a:t>It is essential that one be converted to gain heaven</a:t>
            </a:r>
          </a:p>
          <a:p>
            <a:pPr marL="1025525" lvl="2" indent="-334963">
              <a:lnSpc>
                <a:spcPct val="80000"/>
              </a:lnSpc>
              <a:spcBef>
                <a:spcPts val="0"/>
              </a:spcBef>
              <a:spcAft>
                <a:spcPts val="0"/>
              </a:spcAft>
              <a:buClr>
                <a:prstClr val="black"/>
              </a:buClr>
              <a:buSzPct val="100000"/>
              <a:buFont typeface="Arial" panose="020B0604020202020204" pitchFamily="34" charset="0"/>
              <a:buChar char="•"/>
            </a:pPr>
            <a:r>
              <a:rPr lang="en-US" sz="2800" dirty="0">
                <a:solidFill>
                  <a:prstClr val="black"/>
                </a:solidFill>
              </a:rPr>
              <a:t>Acts 3:19 – “turn again [“be converted” KJV]”</a:t>
            </a:r>
          </a:p>
          <a:p>
            <a:pPr marL="1025525" lvl="2" indent="-334963">
              <a:lnSpc>
                <a:spcPct val="80000"/>
              </a:lnSpc>
              <a:spcBef>
                <a:spcPts val="0"/>
              </a:spcBef>
              <a:spcAft>
                <a:spcPts val="0"/>
              </a:spcAft>
              <a:buClr>
                <a:prstClr val="black"/>
              </a:buClr>
              <a:buSzPct val="100000"/>
              <a:buFont typeface="Arial" panose="020B0604020202020204" pitchFamily="34" charset="0"/>
              <a:buChar char="•"/>
            </a:pPr>
            <a:r>
              <a:rPr lang="en-US" sz="2800" dirty="0">
                <a:solidFill>
                  <a:prstClr val="black"/>
                </a:solidFill>
              </a:rPr>
              <a:t>Romans 12:1-2 – “… be transformed by the renewal of your mind”</a:t>
            </a:r>
          </a:p>
          <a:p>
            <a:pPr marL="1025525" lvl="2" indent="-334963">
              <a:lnSpc>
                <a:spcPct val="80000"/>
              </a:lnSpc>
              <a:spcBef>
                <a:spcPts val="0"/>
              </a:spcBef>
              <a:spcAft>
                <a:spcPts val="0"/>
              </a:spcAft>
              <a:buClr>
                <a:prstClr val="black"/>
              </a:buClr>
              <a:buSzPct val="100000"/>
              <a:buFont typeface="Arial" panose="020B0604020202020204" pitchFamily="34" charset="0"/>
              <a:buChar char="•"/>
            </a:pPr>
            <a:r>
              <a:rPr lang="en-US" sz="2800" dirty="0">
                <a:solidFill>
                  <a:prstClr val="black"/>
                </a:solidFill>
              </a:rPr>
              <a:t>Romans 6:17-18 – “… you who were once slaves of sin have become obedient from the heart …”</a:t>
            </a:r>
          </a:p>
          <a:p>
            <a:pPr marL="1025525" lvl="2" indent="-334963">
              <a:lnSpc>
                <a:spcPct val="80000"/>
              </a:lnSpc>
              <a:spcBef>
                <a:spcPts val="0"/>
              </a:spcBef>
              <a:spcAft>
                <a:spcPts val="0"/>
              </a:spcAft>
              <a:buClr>
                <a:prstClr val="black"/>
              </a:buClr>
              <a:buSzPct val="100000"/>
              <a:buFont typeface="Arial" panose="020B0604020202020204" pitchFamily="34" charset="0"/>
              <a:buChar char="•"/>
            </a:pPr>
            <a:r>
              <a:rPr lang="en-US" sz="2800" dirty="0">
                <a:solidFill>
                  <a:prstClr val="black"/>
                </a:solidFill>
              </a:rPr>
              <a:t>Acts 2:47 – “those who were being saved”</a:t>
            </a:r>
          </a:p>
          <a:p>
            <a:pPr marL="1025525" lvl="2" indent="-334963">
              <a:lnSpc>
                <a:spcPct val="80000"/>
              </a:lnSpc>
              <a:spcBef>
                <a:spcPts val="0"/>
              </a:spcBef>
              <a:spcAft>
                <a:spcPts val="0"/>
              </a:spcAft>
              <a:buClr>
                <a:prstClr val="black"/>
              </a:buClr>
              <a:buSzPct val="100000"/>
              <a:buFont typeface="Arial" panose="020B0604020202020204" pitchFamily="34" charset="0"/>
              <a:buChar char="•"/>
            </a:pPr>
            <a:r>
              <a:rPr lang="en-US" sz="2800" dirty="0">
                <a:solidFill>
                  <a:prstClr val="black"/>
                </a:solidFill>
              </a:rPr>
              <a:t>Matthew 18:1-4 – “unless you turn …”</a:t>
            </a:r>
          </a:p>
          <a:p>
            <a:pPr marL="568325" lvl="1" indent="-334963">
              <a:lnSpc>
                <a:spcPct val="80000"/>
              </a:lnSpc>
              <a:spcBef>
                <a:spcPts val="0"/>
              </a:spcBef>
              <a:spcAft>
                <a:spcPts val="0"/>
              </a:spcAft>
              <a:buClr>
                <a:prstClr val="black"/>
              </a:buClr>
              <a:buSzPct val="100000"/>
              <a:buFont typeface="Arial" panose="020B0604020202020204" pitchFamily="34" charset="0"/>
              <a:buChar char="•"/>
            </a:pPr>
            <a:r>
              <a:rPr lang="en-US" sz="2800" dirty="0">
                <a:solidFill>
                  <a:prstClr val="black"/>
                </a:solidFill>
              </a:rPr>
              <a:t>Many of the Jews of the first century were not converted</a:t>
            </a:r>
          </a:p>
          <a:p>
            <a:pPr marL="1025525" lvl="2" indent="-334963">
              <a:lnSpc>
                <a:spcPct val="80000"/>
              </a:lnSpc>
              <a:spcBef>
                <a:spcPts val="0"/>
              </a:spcBef>
              <a:spcAft>
                <a:spcPts val="0"/>
              </a:spcAft>
              <a:buClr>
                <a:prstClr val="black"/>
              </a:buClr>
              <a:buSzPct val="1000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rPr>
              <a:t>Matthew 13:14-15 </a:t>
            </a:r>
            <a:r>
              <a:rPr lang="en-US" sz="2800" dirty="0">
                <a:solidFill>
                  <a:prstClr val="black"/>
                </a:solidFill>
              </a:rPr>
              <a:t>– “turn, and I would heal”</a:t>
            </a:r>
            <a:endParaRPr kumimoji="0" lang="en-US" sz="2800" b="0" i="0" u="none" strike="noStrike" kern="120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166292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5816977"/>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latin typeface="Century Gothic" panose="020B0502020202020204"/>
                <a:ea typeface="+mn-ea"/>
                <a:cs typeface="+mn-cs"/>
              </a:rPr>
              <a:t>That are students of His Word</a:t>
            </a:r>
          </a:p>
          <a:p>
            <a:pPr marL="568325" lvl="1"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The Scriptures exhort God’s people to study the Word</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II Timothy 2:15 – “rightly handling the word of truth”</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Acts 17:11 – “examining the Scriptures daily”</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II Peter 3:18 – “grow in the grace and knowledge”</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Psalms 1:1-6 – “… on his law he meditates day and night”</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I Timothy 4:13 – “… reading of Scripture”</a:t>
            </a:r>
          </a:p>
          <a:p>
            <a:pPr marL="1025525" lvl="2"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Hosea 4:6 – “destroyed for lack of knowledge”</a:t>
            </a:r>
            <a:endParaRPr kumimoji="0" lang="en-US" sz="2800" b="0" i="0" u="none" strike="noStrike" kern="1200" cap="none" spc="0" normalizeH="0" baseline="0" noProof="0" dirty="0">
              <a:ln>
                <a:noFill/>
              </a:ln>
              <a:solidFill>
                <a:prstClr val="black"/>
              </a:solidFill>
              <a:effectLst/>
              <a:uLnTx/>
              <a:uFillTx/>
              <a:latin typeface="Century Gothic" panose="020B0502020202020204"/>
            </a:endParaRPr>
          </a:p>
        </p:txBody>
      </p:sp>
    </p:spTree>
    <p:extLst>
      <p:ext uri="{BB962C8B-B14F-4D97-AF65-F5344CB8AC3E}">
        <p14:creationId xmlns:p14="http://schemas.microsoft.com/office/powerpoint/2010/main" val="367074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876196"/>
            <a:ext cx="8796528" cy="5958554"/>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90000"/>
              </a:lnSpc>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rPr>
              <a:t>That are students of His Word</a:t>
            </a:r>
          </a:p>
          <a:p>
            <a:pPr marL="568325" marR="0" lvl="1" indent="-334963" algn="l" defTabSz="457200" rtl="0" eaLnBrk="1" fontAlgn="auto" latinLnBrk="0" hangingPunct="1">
              <a:lnSpc>
                <a:spcPct val="80000"/>
              </a:lnSpc>
              <a:spcBef>
                <a:spcPts val="0"/>
              </a:spcBef>
              <a:spcAft>
                <a:spcPts val="0"/>
              </a:spcAft>
              <a:buClr>
                <a:prstClr val="black"/>
              </a:buClr>
              <a:buSzPct val="100000"/>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rPr>
              <a:t>We must study to know:</a:t>
            </a:r>
          </a:p>
          <a:p>
            <a:pPr marL="1025525" marR="0" lvl="2" indent="-334963" algn="l" defTabSz="457200" rtl="0" eaLnBrk="1" fontAlgn="auto" latinLnBrk="0" hangingPunct="1">
              <a:lnSpc>
                <a:spcPct val="80000"/>
              </a:lnSpc>
              <a:spcBef>
                <a:spcPts val="0"/>
              </a:spcBef>
              <a:spcAft>
                <a:spcPts val="0"/>
              </a:spcAft>
              <a:buClr>
                <a:prstClr val="black"/>
              </a:buClr>
              <a:buSzPct val="100000"/>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rPr>
              <a:t>God</a:t>
            </a:r>
          </a:p>
          <a:p>
            <a:pPr marL="1368425" lvl="3" indent="-334963">
              <a:lnSpc>
                <a:spcPct val="80000"/>
              </a:lnSpc>
              <a:spcBef>
                <a:spcPts val="0"/>
              </a:spcBef>
              <a:spcAft>
                <a:spcPts val="0"/>
              </a:spcAft>
              <a:buClr>
                <a:prstClr val="black"/>
              </a:buClr>
              <a:buSzPct val="100000"/>
              <a:buFont typeface="Arial" panose="020B0604020202020204" pitchFamily="34" charset="0"/>
              <a:buChar char="•"/>
            </a:pPr>
            <a:r>
              <a:rPr kumimoji="0" lang="en-US" sz="2600" b="0" i="0" u="none" strike="noStrike" kern="1200" cap="none" spc="0" normalizeH="0" baseline="0" noProof="0" dirty="0">
                <a:ln>
                  <a:noFill/>
                </a:ln>
                <a:solidFill>
                  <a:prstClr val="black"/>
                </a:solidFill>
                <a:effectLst/>
                <a:uLnTx/>
                <a:uFillTx/>
              </a:rPr>
              <a:t>Acts 17:22-28</a:t>
            </a:r>
            <a:r>
              <a:rPr lang="en-US" sz="2600" dirty="0">
                <a:solidFill>
                  <a:prstClr val="black"/>
                </a:solidFill>
              </a:rPr>
              <a:t> – “that they should seek God”</a:t>
            </a:r>
            <a:endParaRPr kumimoji="0" lang="en-US" sz="2600" b="0" i="0" u="none" strike="noStrike" kern="1200" cap="none" spc="0" normalizeH="0" baseline="0" noProof="0" dirty="0">
              <a:ln>
                <a:noFill/>
              </a:ln>
              <a:solidFill>
                <a:prstClr val="black"/>
              </a:solidFill>
              <a:effectLst/>
              <a:uLnTx/>
              <a:uFillTx/>
            </a:endParaRPr>
          </a:p>
          <a:p>
            <a:pPr marL="1368425" lvl="3" indent="-334963">
              <a:lnSpc>
                <a:spcPct val="80000"/>
              </a:lnSpc>
              <a:spcBef>
                <a:spcPts val="0"/>
              </a:spcBef>
              <a:spcAft>
                <a:spcPts val="0"/>
              </a:spcAft>
              <a:buClr>
                <a:prstClr val="black"/>
              </a:buClr>
              <a:buSzPct val="100000"/>
              <a:buFont typeface="Arial" panose="020B0604020202020204" pitchFamily="34" charset="0"/>
              <a:buChar char="•"/>
            </a:pPr>
            <a:r>
              <a:rPr kumimoji="0" lang="en-US" sz="2600" b="0" i="0" u="none" strike="noStrike" kern="1200" cap="none" spc="0" normalizeH="0" baseline="0" noProof="0" dirty="0">
                <a:ln>
                  <a:noFill/>
                </a:ln>
                <a:solidFill>
                  <a:prstClr val="black"/>
                </a:solidFill>
                <a:effectLst/>
                <a:uLnTx/>
                <a:uFillTx/>
              </a:rPr>
              <a:t>I Corinthians 1:21</a:t>
            </a:r>
            <a:r>
              <a:rPr lang="en-US" sz="2600" dirty="0">
                <a:solidFill>
                  <a:prstClr val="black"/>
                </a:solidFill>
              </a:rPr>
              <a:t> – “what we preach …”</a:t>
            </a:r>
            <a:endParaRPr kumimoji="0" lang="en-US" sz="2600" b="0" i="0" u="none" strike="noStrike" kern="1200" cap="none" spc="0" normalizeH="0" baseline="0" noProof="0" dirty="0">
              <a:ln>
                <a:noFill/>
              </a:ln>
              <a:solidFill>
                <a:prstClr val="black"/>
              </a:solidFill>
              <a:effectLst/>
              <a:uLnTx/>
              <a:uFillTx/>
            </a:endParaRPr>
          </a:p>
          <a:p>
            <a:pPr marL="1025525" marR="0" lvl="2" indent="-334963" algn="l" defTabSz="457200" rtl="0" eaLnBrk="1" fontAlgn="auto" latinLnBrk="0" hangingPunct="1">
              <a:lnSpc>
                <a:spcPct val="80000"/>
              </a:lnSpc>
              <a:spcBef>
                <a:spcPts val="0"/>
              </a:spcBef>
              <a:spcAft>
                <a:spcPts val="0"/>
              </a:spcAft>
              <a:buClr>
                <a:prstClr val="black"/>
              </a:buClr>
              <a:buSzPct val="100000"/>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rPr>
              <a:t>Christ</a:t>
            </a:r>
          </a:p>
          <a:p>
            <a:pPr marL="1368425" lvl="3" indent="-334963">
              <a:lnSpc>
                <a:spcPct val="80000"/>
              </a:lnSpc>
              <a:spcBef>
                <a:spcPts val="0"/>
              </a:spcBef>
              <a:spcAft>
                <a:spcPts val="0"/>
              </a:spcAft>
              <a:buClr>
                <a:prstClr val="black"/>
              </a:buClr>
              <a:buSzPct val="100000"/>
              <a:buFont typeface="Arial" panose="020B0604020202020204" pitchFamily="34" charset="0"/>
              <a:buChar char="•"/>
            </a:pPr>
            <a:r>
              <a:rPr kumimoji="0" lang="en-US" sz="2600" b="0" i="0" u="none" strike="noStrike" kern="1200" cap="none" spc="0" normalizeH="0" baseline="0" noProof="0" dirty="0">
                <a:ln>
                  <a:noFill/>
                </a:ln>
                <a:solidFill>
                  <a:prstClr val="black"/>
                </a:solidFill>
                <a:effectLst/>
                <a:uLnTx/>
                <a:uFillTx/>
              </a:rPr>
              <a:t>Luke 24:44</a:t>
            </a:r>
            <a:r>
              <a:rPr lang="en-US" sz="2600" dirty="0">
                <a:solidFill>
                  <a:prstClr val="black"/>
                </a:solidFill>
              </a:rPr>
              <a:t> – “These are my words …”</a:t>
            </a:r>
            <a:endParaRPr kumimoji="0" lang="en-US" sz="2600" b="0" i="0" u="none" strike="noStrike" kern="1200" cap="none" spc="0" normalizeH="0" baseline="0" noProof="0" dirty="0">
              <a:ln>
                <a:noFill/>
              </a:ln>
              <a:solidFill>
                <a:prstClr val="black"/>
              </a:solidFill>
              <a:effectLst/>
              <a:uLnTx/>
              <a:uFillTx/>
            </a:endParaRPr>
          </a:p>
          <a:p>
            <a:pPr marL="1368425" lvl="3" indent="-334963">
              <a:lnSpc>
                <a:spcPct val="80000"/>
              </a:lnSpc>
              <a:spcBef>
                <a:spcPts val="0"/>
              </a:spcBef>
              <a:spcAft>
                <a:spcPts val="0"/>
              </a:spcAft>
              <a:buClr>
                <a:prstClr val="black"/>
              </a:buClr>
              <a:buSzPct val="100000"/>
              <a:buFont typeface="Arial" panose="020B0604020202020204" pitchFamily="34" charset="0"/>
              <a:buChar char="•"/>
            </a:pPr>
            <a:r>
              <a:rPr kumimoji="0" lang="en-US" sz="2600" b="0" i="0" u="none" strike="noStrike" kern="1200" cap="none" spc="0" normalizeH="0" baseline="0" noProof="0" dirty="0">
                <a:ln>
                  <a:noFill/>
                </a:ln>
                <a:solidFill>
                  <a:prstClr val="black"/>
                </a:solidFill>
                <a:effectLst/>
                <a:uLnTx/>
                <a:uFillTx/>
              </a:rPr>
              <a:t>John 5:39</a:t>
            </a:r>
            <a:r>
              <a:rPr lang="en-US" sz="2600" dirty="0">
                <a:solidFill>
                  <a:prstClr val="black"/>
                </a:solidFill>
              </a:rPr>
              <a:t> – “… they that bear witness …”</a:t>
            </a:r>
            <a:endParaRPr kumimoji="0" lang="en-US" sz="2600" b="0" i="0" u="none" strike="noStrike" kern="1200" cap="none" spc="0" normalizeH="0" baseline="0" noProof="0" dirty="0">
              <a:ln>
                <a:noFill/>
              </a:ln>
              <a:solidFill>
                <a:prstClr val="black"/>
              </a:solidFill>
              <a:effectLst/>
              <a:uLnTx/>
              <a:uFillTx/>
            </a:endParaRPr>
          </a:p>
          <a:p>
            <a:pPr marL="1025525" marR="0" lvl="2" indent="-334963" algn="l" defTabSz="457200" rtl="0" eaLnBrk="1" fontAlgn="auto" latinLnBrk="0" hangingPunct="1">
              <a:lnSpc>
                <a:spcPct val="80000"/>
              </a:lnSpc>
              <a:spcBef>
                <a:spcPts val="0"/>
              </a:spcBef>
              <a:spcAft>
                <a:spcPts val="0"/>
              </a:spcAft>
              <a:buClr>
                <a:prstClr val="black"/>
              </a:buClr>
              <a:buSzPct val="100000"/>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rPr>
              <a:t>Heaven</a:t>
            </a:r>
          </a:p>
          <a:p>
            <a:pPr marL="1368425" lvl="3" indent="-334963">
              <a:lnSpc>
                <a:spcPct val="80000"/>
              </a:lnSpc>
              <a:spcBef>
                <a:spcPts val="0"/>
              </a:spcBef>
              <a:spcAft>
                <a:spcPts val="0"/>
              </a:spcAft>
              <a:buClr>
                <a:prstClr val="black"/>
              </a:buClr>
              <a:buSzPct val="100000"/>
              <a:buFont typeface="Arial" panose="020B0604020202020204" pitchFamily="34" charset="0"/>
              <a:buChar char="•"/>
            </a:pPr>
            <a:r>
              <a:rPr kumimoji="0" lang="en-US" sz="2600" b="0" i="0" u="none" strike="noStrike" kern="1200" cap="none" spc="0" normalizeH="0" baseline="0" noProof="0" dirty="0">
                <a:ln>
                  <a:noFill/>
                </a:ln>
                <a:solidFill>
                  <a:prstClr val="black"/>
                </a:solidFill>
                <a:effectLst/>
                <a:uLnTx/>
                <a:uFillTx/>
              </a:rPr>
              <a:t>Revelation 21:1-4</a:t>
            </a:r>
            <a:r>
              <a:rPr lang="en-US" sz="2600" dirty="0">
                <a:solidFill>
                  <a:prstClr val="black"/>
                </a:solidFill>
              </a:rPr>
              <a:t> – “… a new heaven …”</a:t>
            </a:r>
            <a:endParaRPr kumimoji="0" lang="en-US" sz="2600" b="0" i="0" u="none" strike="noStrike" kern="1200" cap="none" spc="0" normalizeH="0" baseline="0" noProof="0" dirty="0">
              <a:ln>
                <a:noFill/>
              </a:ln>
              <a:solidFill>
                <a:prstClr val="black"/>
              </a:solidFill>
              <a:effectLst/>
              <a:uLnTx/>
              <a:uFillTx/>
            </a:endParaRPr>
          </a:p>
          <a:p>
            <a:pPr marL="1025525" marR="0" lvl="2" indent="-334963" algn="l" defTabSz="457200" rtl="0" eaLnBrk="1" fontAlgn="auto" latinLnBrk="0" hangingPunct="1">
              <a:lnSpc>
                <a:spcPct val="80000"/>
              </a:lnSpc>
              <a:spcBef>
                <a:spcPts val="0"/>
              </a:spcBef>
              <a:spcAft>
                <a:spcPts val="0"/>
              </a:spcAft>
              <a:buClr>
                <a:prstClr val="black"/>
              </a:buClr>
              <a:buSzPct val="100000"/>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rPr>
              <a:t>Hell</a:t>
            </a:r>
          </a:p>
          <a:p>
            <a:pPr marL="1368425" lvl="3" indent="-334963">
              <a:lnSpc>
                <a:spcPct val="80000"/>
              </a:lnSpc>
              <a:spcBef>
                <a:spcPts val="0"/>
              </a:spcBef>
              <a:spcAft>
                <a:spcPts val="0"/>
              </a:spcAft>
              <a:buClr>
                <a:prstClr val="black"/>
              </a:buClr>
              <a:buSzPct val="100000"/>
              <a:buFont typeface="Arial" panose="020B0604020202020204" pitchFamily="34" charset="0"/>
              <a:buChar char="•"/>
            </a:pPr>
            <a:r>
              <a:rPr kumimoji="0" lang="en-US" sz="2600" b="0" i="0" u="none" strike="noStrike" kern="1200" cap="none" spc="0" normalizeH="0" baseline="0" noProof="0" dirty="0">
                <a:ln>
                  <a:noFill/>
                </a:ln>
                <a:solidFill>
                  <a:prstClr val="black"/>
                </a:solidFill>
                <a:effectLst/>
                <a:uLnTx/>
                <a:uFillTx/>
              </a:rPr>
              <a:t>Revelation 20:10</a:t>
            </a:r>
            <a:r>
              <a:rPr lang="en-US" sz="2600" dirty="0">
                <a:solidFill>
                  <a:prstClr val="black"/>
                </a:solidFill>
              </a:rPr>
              <a:t> – “thrown into the lake …”</a:t>
            </a:r>
            <a:endParaRPr kumimoji="0" lang="en-US" sz="2600" b="0" i="0" u="none" strike="noStrike" kern="1200" cap="none" spc="0" normalizeH="0" baseline="0" noProof="0" dirty="0">
              <a:ln>
                <a:noFill/>
              </a:ln>
              <a:solidFill>
                <a:prstClr val="black"/>
              </a:solidFill>
              <a:effectLst/>
              <a:uLnTx/>
              <a:uFillTx/>
            </a:endParaRPr>
          </a:p>
          <a:p>
            <a:pPr marL="1025525" marR="0" lvl="2" indent="-334963" algn="l" defTabSz="457200" rtl="0" eaLnBrk="1" fontAlgn="auto" latinLnBrk="0" hangingPunct="1">
              <a:lnSpc>
                <a:spcPct val="80000"/>
              </a:lnSpc>
              <a:spcBef>
                <a:spcPts val="0"/>
              </a:spcBef>
              <a:spcAft>
                <a:spcPts val="0"/>
              </a:spcAft>
              <a:buClr>
                <a:prstClr val="black"/>
              </a:buClr>
              <a:buSzPct val="100000"/>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rPr>
              <a:t>God’s plan of salvation</a:t>
            </a:r>
          </a:p>
          <a:p>
            <a:pPr marL="1368425" lvl="3" indent="-334963">
              <a:lnSpc>
                <a:spcPct val="80000"/>
              </a:lnSpc>
              <a:spcBef>
                <a:spcPts val="0"/>
              </a:spcBef>
              <a:spcAft>
                <a:spcPts val="0"/>
              </a:spcAft>
              <a:buClr>
                <a:prstClr val="black"/>
              </a:buClr>
              <a:buSzPct val="100000"/>
              <a:buFont typeface="Arial" panose="020B0604020202020204" pitchFamily="34" charset="0"/>
              <a:buChar char="•"/>
            </a:pPr>
            <a:r>
              <a:rPr kumimoji="0" lang="en-US" sz="2600" b="0" i="0" u="none" strike="noStrike" kern="1200" cap="none" spc="0" normalizeH="0" baseline="0" noProof="0" dirty="0">
                <a:ln>
                  <a:noFill/>
                </a:ln>
                <a:solidFill>
                  <a:prstClr val="black"/>
                </a:solidFill>
                <a:effectLst/>
                <a:uLnTx/>
                <a:uFillTx/>
              </a:rPr>
              <a:t>John 6:44-45</a:t>
            </a:r>
            <a:r>
              <a:rPr lang="en-US" sz="2600" dirty="0">
                <a:solidFill>
                  <a:prstClr val="black"/>
                </a:solidFill>
              </a:rPr>
              <a:t> – “Everyone who has heard and learned”</a:t>
            </a:r>
            <a:endParaRPr kumimoji="0" lang="en-US" sz="2600" b="0" i="0" u="none" strike="noStrike" kern="1200" cap="none" spc="0" normalizeH="0" baseline="0" noProof="0" dirty="0">
              <a:ln>
                <a:noFill/>
              </a:ln>
              <a:solidFill>
                <a:prstClr val="black"/>
              </a:solidFill>
              <a:effectLst/>
              <a:uLnTx/>
              <a:uFillTx/>
            </a:endParaRPr>
          </a:p>
          <a:p>
            <a:pPr marL="1368425" lvl="3" indent="-334963">
              <a:lnSpc>
                <a:spcPct val="80000"/>
              </a:lnSpc>
              <a:spcBef>
                <a:spcPts val="0"/>
              </a:spcBef>
              <a:spcAft>
                <a:spcPts val="0"/>
              </a:spcAft>
              <a:buClr>
                <a:prstClr val="black"/>
              </a:buClr>
              <a:buSzPct val="100000"/>
              <a:buFont typeface="Arial" panose="020B0604020202020204" pitchFamily="34" charset="0"/>
              <a:buChar char="•"/>
            </a:pPr>
            <a:r>
              <a:rPr kumimoji="0" lang="en-US" sz="2600" b="0" i="0" u="none" strike="noStrike" kern="1200" cap="none" spc="0" normalizeH="0" baseline="0" noProof="0" dirty="0">
                <a:ln>
                  <a:noFill/>
                </a:ln>
                <a:solidFill>
                  <a:prstClr val="black"/>
                </a:solidFill>
                <a:effectLst/>
                <a:uLnTx/>
                <a:uFillTx/>
              </a:rPr>
              <a:t>John 8:32</a:t>
            </a:r>
            <a:r>
              <a:rPr lang="en-US" sz="2600" dirty="0">
                <a:solidFill>
                  <a:prstClr val="black"/>
                </a:solidFill>
              </a:rPr>
              <a:t> – “if you abide in my word”</a:t>
            </a:r>
            <a:endParaRPr kumimoji="0" lang="en-US" sz="2600" b="0" i="0" u="none" strike="noStrike" kern="1200" cap="none" spc="0" normalizeH="0" baseline="0" noProof="0" dirty="0">
              <a:ln>
                <a:noFill/>
              </a:ln>
              <a:solidFill>
                <a:prstClr val="black"/>
              </a:solidFill>
              <a:effectLst/>
              <a:uLnTx/>
              <a:uFillTx/>
            </a:endParaRPr>
          </a:p>
          <a:p>
            <a:pPr marL="1368425" lvl="3" indent="-334963">
              <a:lnSpc>
                <a:spcPct val="80000"/>
              </a:lnSpc>
              <a:spcBef>
                <a:spcPts val="0"/>
              </a:spcBef>
              <a:spcAft>
                <a:spcPts val="0"/>
              </a:spcAft>
              <a:buClr>
                <a:prstClr val="black"/>
              </a:buClr>
              <a:buSzPct val="100000"/>
              <a:buFont typeface="Arial" panose="020B0604020202020204" pitchFamily="34" charset="0"/>
              <a:buChar char="•"/>
            </a:pPr>
            <a:r>
              <a:rPr kumimoji="0" lang="en-US" sz="2600" b="0" i="0" u="none" strike="noStrike" kern="1200" cap="none" spc="0" normalizeH="0" baseline="0" noProof="0" dirty="0">
                <a:ln>
                  <a:noFill/>
                </a:ln>
                <a:solidFill>
                  <a:prstClr val="black"/>
                </a:solidFill>
                <a:effectLst/>
                <a:uLnTx/>
                <a:uFillTx/>
              </a:rPr>
              <a:t>Mark 16:16</a:t>
            </a:r>
            <a:r>
              <a:rPr lang="en-US" sz="2600" dirty="0">
                <a:solidFill>
                  <a:prstClr val="black"/>
                </a:solidFill>
              </a:rPr>
              <a:t> – “… will be saved”</a:t>
            </a:r>
            <a:endParaRPr kumimoji="0" lang="en-US" sz="2600" b="0" i="0" u="none" strike="noStrike" kern="120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195364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4093428"/>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latin typeface="Century Gothic" panose="020B0502020202020204"/>
                <a:ea typeface="+mn-ea"/>
                <a:cs typeface="+mn-cs"/>
              </a:rPr>
              <a:t>That abounds in good works</a:t>
            </a:r>
          </a:p>
          <a:p>
            <a:pPr marL="568325" lvl="1" indent="-334963">
              <a:spcBef>
                <a:spcPts val="0"/>
              </a:spcBef>
              <a:spcAft>
                <a:spcPts val="0"/>
              </a:spcAft>
              <a:buClr>
                <a:prstClr val="black"/>
              </a:buClr>
              <a:buSzPct val="1000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Ephesians 2:8-10 </a:t>
            </a:r>
            <a:r>
              <a:rPr lang="en-US" sz="2800" dirty="0">
                <a:solidFill>
                  <a:prstClr val="black"/>
                </a:solidFill>
              </a:rPr>
              <a:t>– “created in Christ Jesus for good works”</a:t>
            </a:r>
          </a:p>
          <a:p>
            <a:pPr marL="568325" lvl="1"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Revelation 14:13 – “for their deeds follow them”</a:t>
            </a:r>
          </a:p>
          <a:p>
            <a:pPr marL="568325" lvl="1"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Philippians 2:12-13 – “as you have always obeyed, so now”</a:t>
            </a:r>
          </a:p>
          <a:p>
            <a:pPr marL="568325" lvl="1" indent="-334963">
              <a:spcBef>
                <a:spcPts val="0"/>
              </a:spcBef>
              <a:spcAft>
                <a:spcPts val="0"/>
              </a:spcAft>
              <a:buClr>
                <a:prstClr val="black"/>
              </a:buClr>
              <a:buSzPct val="100000"/>
              <a:buFont typeface="Arial" panose="020B0604020202020204" pitchFamily="34" charset="0"/>
              <a:buChar char="•"/>
            </a:pPr>
            <a:r>
              <a:rPr lang="en-US" sz="2800" dirty="0">
                <a:solidFill>
                  <a:prstClr val="black"/>
                </a:solidFill>
              </a:rPr>
              <a:t>I Corinthians 15:58 – “always abounding in the work of the Lord”</a:t>
            </a:r>
          </a:p>
        </p:txBody>
      </p:sp>
    </p:spTree>
    <p:extLst>
      <p:ext uri="{BB962C8B-B14F-4D97-AF65-F5344CB8AC3E}">
        <p14:creationId xmlns:p14="http://schemas.microsoft.com/office/powerpoint/2010/main" val="118188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8BBF85-94D1-02E7-D8C4-262EAD513433}"/>
              </a:ext>
            </a:extLst>
          </p:cNvPr>
          <p:cNvSpPr txBox="1">
            <a:spLocks/>
          </p:cNvSpPr>
          <p:nvPr/>
        </p:nvSpPr>
        <p:spPr>
          <a:xfrm>
            <a:off x="457200" y="243543"/>
            <a:ext cx="7772400" cy="707886"/>
          </a:xfrm>
          <a:prstGeom prst="rect">
            <a:avLst/>
          </a:prstGeom>
          <a:effectLst/>
        </p:spPr>
        <p:txBody>
          <a:bodyPr vert="horz" lIns="91440" tIns="45720" rIns="91440" bIns="45720" rtlCol="0" anchor="ctr" anchorCtr="0">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God Wants A Church</a:t>
            </a:r>
          </a:p>
        </p:txBody>
      </p:sp>
      <p:sp>
        <p:nvSpPr>
          <p:cNvPr id="5" name="Subtitle 2">
            <a:extLst>
              <a:ext uri="{FF2B5EF4-FFF2-40B4-BE49-F238E27FC236}">
                <a16:creationId xmlns:a16="http://schemas.microsoft.com/office/drawing/2014/main" id="{11C9E211-4FF3-BE3F-A6BF-27AFEDB2FF0B}"/>
              </a:ext>
            </a:extLst>
          </p:cNvPr>
          <p:cNvSpPr txBox="1">
            <a:spLocks/>
          </p:cNvSpPr>
          <p:nvPr/>
        </p:nvSpPr>
        <p:spPr>
          <a:xfrm>
            <a:off x="182880" y="1051560"/>
            <a:ext cx="8796528" cy="5853910"/>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90000"/>
              </a:lnSpc>
              <a:spcBef>
                <a:spcPts val="0"/>
              </a:spcBef>
              <a:spcAft>
                <a:spcPts val="0"/>
              </a:spcAft>
              <a:buClr>
                <a:prstClr val="white"/>
              </a:buClr>
              <a:buSzPct val="80000"/>
              <a:buFont typeface="Wingdings 3" panose="05040102010807070707" pitchFamily="18" charset="2"/>
              <a:buNone/>
              <a:tabLst/>
              <a:defRPr/>
            </a:pPr>
            <a:r>
              <a:rPr kumimoji="0" lang="en-US" sz="3600" b="1" i="0" u="none" strike="noStrike" kern="1200" cap="none" spc="0" normalizeH="0" baseline="0" noProof="0" dirty="0">
                <a:ln>
                  <a:noFill/>
                </a:ln>
                <a:solidFill>
                  <a:prstClr val="black"/>
                </a:solidFill>
                <a:effectLst/>
                <a:uLnTx/>
                <a:uFillTx/>
                <a:latin typeface="Century Gothic" panose="020B0502020202020204"/>
                <a:ea typeface="+mn-ea"/>
                <a:cs typeface="+mn-cs"/>
              </a:rPr>
              <a:t>That is united</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Jesus prayed for unity in truth</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John 17:20-21 – “… all be one”</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Paul exhorted the Corinthian church that was in </a:t>
            </a:r>
            <a:r>
              <a:rPr lang="en-US" sz="2800" b="1" dirty="0">
                <a:solidFill>
                  <a:prstClr val="black"/>
                </a:solidFill>
              </a:rPr>
              <a:t>union</a:t>
            </a:r>
            <a:r>
              <a:rPr lang="en-US" sz="2800" dirty="0">
                <a:solidFill>
                  <a:prstClr val="black"/>
                </a:solidFill>
              </a:rPr>
              <a:t>, to be </a:t>
            </a:r>
            <a:r>
              <a:rPr lang="en-US" sz="2800" b="1" dirty="0">
                <a:solidFill>
                  <a:prstClr val="black"/>
                </a:solidFill>
              </a:rPr>
              <a:t>united</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I Corinthians 1:10-13 – “no divisions among you”</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I Corinthians 3:1-7 – “after the manner of men”</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I Corinthians 11:17-18 – “divisions among you”</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Paul revealed the provisions God gave for unity to be possible</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Ephesians 4:1-6 – “… the unity of the Spirit …”</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To be in unity is pleasant</a:t>
            </a:r>
          </a:p>
          <a:p>
            <a:pPr marL="1025525" lvl="2" indent="-334963">
              <a:lnSpc>
                <a:spcPct val="90000"/>
              </a:lnSpc>
              <a:spcBef>
                <a:spcPts val="0"/>
              </a:spcBef>
              <a:spcAft>
                <a:spcPts val="0"/>
              </a:spcAft>
              <a:buClr>
                <a:prstClr val="black"/>
              </a:buClr>
              <a:buSzPct val="100000"/>
              <a:buFont typeface="Arial" panose="020B0604020202020204" pitchFamily="34" charset="0"/>
              <a:buChar char="•"/>
              <a:defRPr/>
            </a:pPr>
            <a:r>
              <a:rPr lang="en-US" sz="2600" dirty="0">
                <a:solidFill>
                  <a:prstClr val="black"/>
                </a:solidFill>
              </a:rPr>
              <a:t>Psalms 133:1 – “… when brothers dwell in unity”</a:t>
            </a:r>
          </a:p>
          <a:p>
            <a:pPr marL="568325" lvl="1" indent="-334963">
              <a:lnSpc>
                <a:spcPct val="90000"/>
              </a:lnSpc>
              <a:spcBef>
                <a:spcPts val="0"/>
              </a:spcBef>
              <a:spcAft>
                <a:spcPts val="0"/>
              </a:spcAft>
              <a:buClr>
                <a:prstClr val="black"/>
              </a:buClr>
              <a:buSzPct val="100000"/>
              <a:buFont typeface="Arial" panose="020B0604020202020204" pitchFamily="34" charset="0"/>
              <a:buChar char="•"/>
              <a:defRPr/>
            </a:pPr>
            <a:r>
              <a:rPr lang="en-US" sz="2800" dirty="0">
                <a:solidFill>
                  <a:prstClr val="black"/>
                </a:solidFill>
              </a:rPr>
              <a:t>Division and confusion exists when we are not in unity; this brings God’s condemnation</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1558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Slice</Template>
  <TotalTime>878</TotalTime>
  <Words>6199</Words>
  <Application>Microsoft Office PowerPoint</Application>
  <PresentationFormat>On-screen Show (4:3)</PresentationFormat>
  <Paragraphs>364</Paragraphs>
  <Slides>18</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Aptos</vt:lpstr>
      <vt:lpstr>Arial</vt:lpstr>
      <vt:lpstr>Century Gothic</vt:lpstr>
      <vt:lpstr>Wingdings 3</vt:lpstr>
      <vt:lpstr>Slice</vt:lpstr>
      <vt:lpstr>The Kind Of Church God Wants (Part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God Wants You To Do</vt:lpstr>
      <vt:lpstr>What God Wants You To Do</vt:lpstr>
      <vt:lpstr>What God Wants You To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Lidh; Glendol McClure</dc:creator>
  <cp:lastModifiedBy>Richard Lidh</cp:lastModifiedBy>
  <cp:revision>10</cp:revision>
  <cp:lastPrinted>2024-08-17T22:14:30Z</cp:lastPrinted>
  <dcterms:created xsi:type="dcterms:W3CDTF">2024-08-16T22:21:00Z</dcterms:created>
  <dcterms:modified xsi:type="dcterms:W3CDTF">2025-01-10T21:48:12Z</dcterms:modified>
</cp:coreProperties>
</file>